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1" r:id="rId1"/>
  </p:sldMasterIdLst>
  <p:sldIdLst>
    <p:sldId id="256" r:id="rId2"/>
    <p:sldId id="257" r:id="rId3"/>
    <p:sldId id="259" r:id="rId4"/>
    <p:sldId id="260" r:id="rId5"/>
    <p:sldId id="261" r:id="rId6"/>
    <p:sldId id="265" r:id="rId7"/>
    <p:sldId id="266" r:id="rId8"/>
    <p:sldId id="267" r:id="rId9"/>
    <p:sldId id="268" r:id="rId10"/>
    <p:sldId id="269" r:id="rId11"/>
    <p:sldId id="270" r:id="rId12"/>
    <p:sldId id="271" r:id="rId13"/>
    <p:sldId id="272" r:id="rId14"/>
    <p:sldId id="273" r:id="rId15"/>
    <p:sldId id="274" r:id="rId16"/>
    <p:sldId id="275" r:id="rId17"/>
    <p:sldId id="262" r:id="rId18"/>
    <p:sldId id="264"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85"/>
    <p:restoredTop sz="96405"/>
  </p:normalViewPr>
  <p:slideViewPr>
    <p:cSldViewPr snapToGrid="0" snapToObjects="1">
      <p:cViewPr varScale="1">
        <p:scale>
          <a:sx n="114" d="100"/>
          <a:sy n="114" d="100"/>
        </p:scale>
        <p:origin x="86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81191" y="3372656"/>
            <a:ext cx="10993549" cy="1475013"/>
          </a:xfrm>
          <a:effectLst/>
        </p:spPr>
        <p:txBody>
          <a:bodyPr anchor="b">
            <a:normAutofit/>
          </a:bodyPr>
          <a:lstStyle>
            <a:lvl1pPr algn="ctr">
              <a:defRPr sz="3600" b="1" cap="none">
                <a:solidFill>
                  <a:schemeClr val="accent1"/>
                </a:solidFill>
              </a:defRPr>
            </a:lvl1pPr>
          </a:lstStyle>
          <a:p>
            <a:r>
              <a:rPr lang="en-GB" dirty="0"/>
              <a:t>Click To Edit Master Title Style</a:t>
            </a:r>
            <a:endParaRPr lang="en-US" dirty="0"/>
          </a:p>
        </p:txBody>
      </p:sp>
      <p:sp>
        <p:nvSpPr>
          <p:cNvPr id="3" name="Subtitle 2"/>
          <p:cNvSpPr>
            <a:spLocks noGrp="1"/>
          </p:cNvSpPr>
          <p:nvPr>
            <p:ph type="subTitle" idx="1" hasCustomPrompt="1"/>
          </p:nvPr>
        </p:nvSpPr>
        <p:spPr>
          <a:xfrm>
            <a:off x="581194" y="4847670"/>
            <a:ext cx="10993546" cy="590321"/>
          </a:xfrm>
        </p:spPr>
        <p:txBody>
          <a:bodyPr anchor="t">
            <a:normAutofit/>
          </a:bodyPr>
          <a:lstStyle>
            <a:lvl1pPr marL="0" indent="0" algn="ctr">
              <a:buNone/>
              <a:defRPr sz="2000" b="1" cap="none">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pic>
        <p:nvPicPr>
          <p:cNvPr id="9" name="Picture 8">
            <a:extLst>
              <a:ext uri="{FF2B5EF4-FFF2-40B4-BE49-F238E27FC236}">
                <a16:creationId xmlns:a16="http://schemas.microsoft.com/office/drawing/2014/main" id="{439AA7FA-CD76-EF44-B5A7-42C15A8B80D6}"/>
              </a:ext>
            </a:extLst>
          </p:cNvPr>
          <p:cNvPicPr>
            <a:picLocks noChangeAspect="1"/>
          </p:cNvPicPr>
          <p:nvPr userDrawn="1"/>
        </p:nvPicPr>
        <p:blipFill>
          <a:blip r:embed="rId2"/>
          <a:stretch>
            <a:fillRect/>
          </a:stretch>
        </p:blipFill>
        <p:spPr>
          <a:xfrm>
            <a:off x="3373120" y="493189"/>
            <a:ext cx="5303520" cy="2508649"/>
          </a:xfrm>
          <a:prstGeom prst="rect">
            <a:avLst/>
          </a:prstGeom>
        </p:spPr>
      </p:pic>
      <p:sp>
        <p:nvSpPr>
          <p:cNvPr id="11" name="Date Placeholder 3">
            <a:extLst>
              <a:ext uri="{FF2B5EF4-FFF2-40B4-BE49-F238E27FC236}">
                <a16:creationId xmlns:a16="http://schemas.microsoft.com/office/drawing/2014/main" id="{1906E871-5D0F-484D-80F7-108B81CC8277}"/>
              </a:ext>
            </a:extLst>
          </p:cNvPr>
          <p:cNvSpPr>
            <a:spLocks noGrp="1"/>
          </p:cNvSpPr>
          <p:nvPr>
            <p:ph type="dt" sz="half" idx="10"/>
          </p:nvPr>
        </p:nvSpPr>
        <p:spPr>
          <a:xfrm>
            <a:off x="7605951" y="6352377"/>
            <a:ext cx="2844799" cy="365125"/>
          </a:xfrm>
        </p:spPr>
        <p:txBody>
          <a:bodyPr/>
          <a:lstStyle>
            <a:lvl1pPr>
              <a:defRPr>
                <a:solidFill>
                  <a:schemeClr val="accent1">
                    <a:lumMod val="75000"/>
                    <a:lumOff val="25000"/>
                  </a:schemeClr>
                </a:solidFill>
              </a:defRPr>
            </a:lvl1pPr>
          </a:lstStyle>
          <a:p>
            <a:fld id="{A1DF56F7-8D15-CB43-A788-9D149765F1C7}" type="datetimeFigureOut">
              <a:rPr lang="en-US" smtClean="0"/>
              <a:t>6/14/2023</a:t>
            </a:fld>
            <a:endParaRPr lang="en-US"/>
          </a:p>
        </p:txBody>
      </p:sp>
      <p:sp>
        <p:nvSpPr>
          <p:cNvPr id="12" name="Footer Placeholder 4">
            <a:extLst>
              <a:ext uri="{FF2B5EF4-FFF2-40B4-BE49-F238E27FC236}">
                <a16:creationId xmlns:a16="http://schemas.microsoft.com/office/drawing/2014/main" id="{119E446D-C745-0042-9928-426613DC7C56}"/>
              </a:ext>
            </a:extLst>
          </p:cNvPr>
          <p:cNvSpPr>
            <a:spLocks noGrp="1"/>
          </p:cNvSpPr>
          <p:nvPr>
            <p:ph type="ftr" sz="quarter" idx="11"/>
          </p:nvPr>
        </p:nvSpPr>
        <p:spPr>
          <a:xfrm>
            <a:off x="581192" y="6348051"/>
            <a:ext cx="6917210" cy="365125"/>
          </a:xfrm>
        </p:spPr>
        <p:txBody>
          <a:bodyPr/>
          <a:lstStyle>
            <a:lvl1pPr>
              <a:defRPr>
                <a:solidFill>
                  <a:schemeClr val="accent1">
                    <a:lumMod val="75000"/>
                    <a:lumOff val="25000"/>
                  </a:schemeClr>
                </a:solidFill>
              </a:defRPr>
            </a:lvl1pPr>
          </a:lstStyle>
          <a:p>
            <a:endParaRPr lang="en-US"/>
          </a:p>
        </p:txBody>
      </p:sp>
      <p:sp>
        <p:nvSpPr>
          <p:cNvPr id="13" name="Slide Number Placeholder 5">
            <a:extLst>
              <a:ext uri="{FF2B5EF4-FFF2-40B4-BE49-F238E27FC236}">
                <a16:creationId xmlns:a16="http://schemas.microsoft.com/office/drawing/2014/main" id="{0D27C6BA-6F55-7A46-812C-4FABAE80CA4A}"/>
              </a:ext>
            </a:extLst>
          </p:cNvPr>
          <p:cNvSpPr>
            <a:spLocks noGrp="1"/>
          </p:cNvSpPr>
          <p:nvPr>
            <p:ph type="sldNum" sz="quarter" idx="12"/>
          </p:nvPr>
        </p:nvSpPr>
        <p:spPr>
          <a:xfrm>
            <a:off x="10558300" y="6352377"/>
            <a:ext cx="1052510" cy="365125"/>
          </a:xfrm>
        </p:spPr>
        <p:txBody>
          <a:bodyPr/>
          <a:lstStyle>
            <a:lvl1pPr>
              <a:defRPr>
                <a:solidFill>
                  <a:schemeClr val="accent1">
                    <a:lumMod val="75000"/>
                    <a:lumOff val="25000"/>
                  </a:schemeClr>
                </a:solidFill>
              </a:defRPr>
            </a:lvl1pPr>
          </a:lstStyle>
          <a:p>
            <a:fld id="{D007E129-81C9-E445-9CC0-1DAD0D2551D2}" type="slidenum">
              <a:rPr lang="en-US" smtClean="0"/>
              <a:t>‹#›</a:t>
            </a:fld>
            <a:endParaRPr lang="en-US"/>
          </a:p>
        </p:txBody>
      </p:sp>
    </p:spTree>
    <p:extLst>
      <p:ext uri="{BB962C8B-B14F-4D97-AF65-F5344CB8AC3E}">
        <p14:creationId xmlns:p14="http://schemas.microsoft.com/office/powerpoint/2010/main" val="29978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285361"/>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hasCustomPrompt="1"/>
          </p:nvPr>
        </p:nvSpPr>
        <p:spPr>
          <a:xfrm>
            <a:off x="581192" y="373110"/>
            <a:ext cx="11029616" cy="1013800"/>
          </a:xfrm>
        </p:spPr>
        <p:txBody>
          <a:bodyPr/>
          <a:lstStyle>
            <a:lvl1pPr>
              <a:defRPr b="1" cap="none"/>
            </a:lvl1pPr>
          </a:lstStyle>
          <a:p>
            <a:r>
              <a:rPr lang="en-GB" dirty="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A1DF56F7-8D15-CB43-A788-9D149765F1C7}" type="datetimeFigureOut">
              <a:rPr lang="en-US" smtClean="0"/>
              <a:t>6/14/2023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6348050"/>
            <a:ext cx="1052508" cy="365125"/>
          </a:xfrm>
        </p:spPr>
        <p:txBody>
          <a:bodyPr/>
          <a:lstStyle/>
          <a:p>
            <a:fld id="{D007E129-81C9-E445-9CC0-1DAD0D2551D2}" type="slidenum">
              <a:rPr lang="en-US" smtClean="0"/>
              <a:t>‹#›</a:t>
            </a:fld>
            <a:endParaRPr lang="en-US"/>
          </a:p>
        </p:txBody>
      </p:sp>
      <p:pic>
        <p:nvPicPr>
          <p:cNvPr id="8" name="Picture 7">
            <a:extLst>
              <a:ext uri="{FF2B5EF4-FFF2-40B4-BE49-F238E27FC236}">
                <a16:creationId xmlns:a16="http://schemas.microsoft.com/office/drawing/2014/main" id="{FCC0D9AA-8A49-BE41-839B-7D8E65A8764E}"/>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708213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hasCustomPrompt="1"/>
          </p:nvPr>
        </p:nvSpPr>
        <p:spPr>
          <a:xfrm>
            <a:off x="581193" y="3043910"/>
            <a:ext cx="11029615" cy="1497507"/>
          </a:xfrm>
        </p:spPr>
        <p:txBody>
          <a:bodyPr anchor="b">
            <a:normAutofit/>
          </a:bodyPr>
          <a:lstStyle>
            <a:lvl1pPr algn="l">
              <a:defRPr sz="3600" b="1" cap="none">
                <a:solidFill>
                  <a:schemeClr val="accent1"/>
                </a:solidFill>
              </a:defRPr>
            </a:lvl1pPr>
          </a:lstStyle>
          <a:p>
            <a:r>
              <a:rPr lang="en-GB" dirty="0"/>
              <a:t>Click To Edit Master Title Style</a:t>
            </a:r>
            <a:endParaRPr lang="en-US" dirty="0"/>
          </a:p>
        </p:txBody>
      </p:sp>
      <p:sp>
        <p:nvSpPr>
          <p:cNvPr id="3" name="Text Placeholder 2"/>
          <p:cNvSpPr>
            <a:spLocks noGrp="1"/>
          </p:cNvSpPr>
          <p:nvPr>
            <p:ph type="body" idx="1" hasCustomPrompt="1"/>
          </p:nvPr>
        </p:nvSpPr>
        <p:spPr>
          <a:xfrm>
            <a:off x="581192" y="4541417"/>
            <a:ext cx="11029615" cy="600556"/>
          </a:xfrm>
        </p:spPr>
        <p:txBody>
          <a:bodyPr anchor="t">
            <a:normAutofit/>
          </a:bodyPr>
          <a:lstStyle>
            <a:lvl1pPr marL="0" indent="0" algn="l">
              <a:buNone/>
              <a:defRPr sz="1800" b="1" cap="none">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1DF56F7-8D15-CB43-A788-9D149765F1C7}" type="datetimeFigureOut">
              <a:rPr lang="en-US" smtClean="0"/>
              <a:t>6/14/2023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007E129-81C9-E445-9CC0-1DAD0D2551D2}" type="slidenum">
              <a:rPr lang="en-US" smtClean="0"/>
              <a:t>‹#›</a:t>
            </a:fld>
            <a:endParaRPr lang="en-US"/>
          </a:p>
        </p:txBody>
      </p:sp>
      <p:pic>
        <p:nvPicPr>
          <p:cNvPr id="10" name="Picture 9">
            <a:extLst>
              <a:ext uri="{FF2B5EF4-FFF2-40B4-BE49-F238E27FC236}">
                <a16:creationId xmlns:a16="http://schemas.microsoft.com/office/drawing/2014/main" id="{E0EF006F-9665-7144-A2B9-CD6BC6354037}"/>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3595276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3" y="2228003"/>
            <a:ext cx="5422390" cy="363304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1DF56F7-8D15-CB43-A788-9D149765F1C7}"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07E129-81C9-E445-9CC0-1DAD0D2551D2}" type="slidenum">
              <a:rPr lang="en-US" smtClean="0"/>
              <a:t>‹#›</a:t>
            </a:fld>
            <a:endParaRPr lang="en-US"/>
          </a:p>
        </p:txBody>
      </p:sp>
      <p:sp>
        <p:nvSpPr>
          <p:cNvPr id="10" name="Rectangle 9">
            <a:extLst>
              <a:ext uri="{FF2B5EF4-FFF2-40B4-BE49-F238E27FC236}">
                <a16:creationId xmlns:a16="http://schemas.microsoft.com/office/drawing/2014/main" id="{F48ACC1C-426C-B648-AFD9-56816F649341}"/>
              </a:ext>
            </a:extLst>
          </p:cNvPr>
          <p:cNvSpPr>
            <a:spLocks noChangeAspect="1"/>
          </p:cNvSpPr>
          <p:nvPr userDrawn="1"/>
        </p:nvSpPr>
        <p:spPr>
          <a:xfrm>
            <a:off x="440286" y="285361"/>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Title 1">
            <a:extLst>
              <a:ext uri="{FF2B5EF4-FFF2-40B4-BE49-F238E27FC236}">
                <a16:creationId xmlns:a16="http://schemas.microsoft.com/office/drawing/2014/main" id="{2EBF2CAD-08DE-DF41-A229-EBD1623BF692}"/>
              </a:ext>
            </a:extLst>
          </p:cNvPr>
          <p:cNvSpPr>
            <a:spLocks noGrp="1"/>
          </p:cNvSpPr>
          <p:nvPr>
            <p:ph type="title" hasCustomPrompt="1"/>
          </p:nvPr>
        </p:nvSpPr>
        <p:spPr>
          <a:xfrm>
            <a:off x="581192" y="373110"/>
            <a:ext cx="11029616" cy="1013800"/>
          </a:xfrm>
        </p:spPr>
        <p:txBody>
          <a:bodyPr/>
          <a:lstStyle>
            <a:lvl1pPr>
              <a:defRPr b="1" cap="none"/>
            </a:lvl1pPr>
          </a:lstStyle>
          <a:p>
            <a:r>
              <a:rPr lang="en-GB" dirty="0"/>
              <a:t>Click To Edit Master Title Style</a:t>
            </a:r>
            <a:endParaRPr lang="en-US" dirty="0"/>
          </a:p>
        </p:txBody>
      </p:sp>
      <p:pic>
        <p:nvPicPr>
          <p:cNvPr id="12" name="Picture 11">
            <a:extLst>
              <a:ext uri="{FF2B5EF4-FFF2-40B4-BE49-F238E27FC236}">
                <a16:creationId xmlns:a16="http://schemas.microsoft.com/office/drawing/2014/main" id="{85592009-74AE-E245-97E1-4392F0F49BD9}"/>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898981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A1DF56F7-8D15-CB43-A788-9D149765F1C7}" type="datetimeFigureOut">
              <a:rPr lang="en-US" smtClean="0"/>
              <a:t>6/14/2023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07E129-81C9-E445-9CC0-1DAD0D2551D2}" type="slidenum">
              <a:rPr lang="en-US" smtClean="0"/>
              <a:t>‹#›</a:t>
            </a:fld>
            <a:endParaRPr lang="en-US"/>
          </a:p>
        </p:txBody>
      </p:sp>
      <p:sp>
        <p:nvSpPr>
          <p:cNvPr id="13" name="Rectangle 12">
            <a:extLst>
              <a:ext uri="{FF2B5EF4-FFF2-40B4-BE49-F238E27FC236}">
                <a16:creationId xmlns:a16="http://schemas.microsoft.com/office/drawing/2014/main" id="{3166CF65-9CCE-5C47-A60E-47E2FA311036}"/>
              </a:ext>
            </a:extLst>
          </p:cNvPr>
          <p:cNvSpPr>
            <a:spLocks noChangeAspect="1"/>
          </p:cNvSpPr>
          <p:nvPr userDrawn="1"/>
        </p:nvSpPr>
        <p:spPr>
          <a:xfrm>
            <a:off x="440286" y="285361"/>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Title 1">
            <a:extLst>
              <a:ext uri="{FF2B5EF4-FFF2-40B4-BE49-F238E27FC236}">
                <a16:creationId xmlns:a16="http://schemas.microsoft.com/office/drawing/2014/main" id="{B67829D6-B4E7-A546-937A-C5801E3380D1}"/>
              </a:ext>
            </a:extLst>
          </p:cNvPr>
          <p:cNvSpPr>
            <a:spLocks noGrp="1"/>
          </p:cNvSpPr>
          <p:nvPr>
            <p:ph type="title" hasCustomPrompt="1"/>
          </p:nvPr>
        </p:nvSpPr>
        <p:spPr>
          <a:xfrm>
            <a:off x="581192" y="373110"/>
            <a:ext cx="11029616" cy="1013800"/>
          </a:xfrm>
        </p:spPr>
        <p:txBody>
          <a:bodyPr/>
          <a:lstStyle>
            <a:lvl1pPr>
              <a:defRPr b="1" cap="none"/>
            </a:lvl1pPr>
          </a:lstStyle>
          <a:p>
            <a:r>
              <a:rPr lang="en-GB" dirty="0"/>
              <a:t>Click To Edit Master Title Style</a:t>
            </a:r>
            <a:endParaRPr lang="en-US" dirty="0"/>
          </a:p>
        </p:txBody>
      </p:sp>
      <p:pic>
        <p:nvPicPr>
          <p:cNvPr id="15" name="Picture 14">
            <a:extLst>
              <a:ext uri="{FF2B5EF4-FFF2-40B4-BE49-F238E27FC236}">
                <a16:creationId xmlns:a16="http://schemas.microsoft.com/office/drawing/2014/main" id="{B3B4D199-A4B4-6041-9E6F-93685696D6F2}"/>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725718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1DF56F7-8D15-CB43-A788-9D149765F1C7}" type="datetimeFigureOut">
              <a:rPr lang="en-US" smtClean="0"/>
              <a:t>6/14/2023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07E129-81C9-E445-9CC0-1DAD0D2551D2}" type="slidenum">
              <a:rPr lang="en-US" smtClean="0"/>
              <a:t>‹#›</a:t>
            </a:fld>
            <a:endParaRPr lang="en-US"/>
          </a:p>
        </p:txBody>
      </p:sp>
      <p:sp>
        <p:nvSpPr>
          <p:cNvPr id="9" name="Rectangle 8">
            <a:extLst>
              <a:ext uri="{FF2B5EF4-FFF2-40B4-BE49-F238E27FC236}">
                <a16:creationId xmlns:a16="http://schemas.microsoft.com/office/drawing/2014/main" id="{F01AD4EC-F7D4-D440-9198-44F574D40C49}"/>
              </a:ext>
            </a:extLst>
          </p:cNvPr>
          <p:cNvSpPr>
            <a:spLocks noChangeAspect="1"/>
          </p:cNvSpPr>
          <p:nvPr userDrawn="1"/>
        </p:nvSpPr>
        <p:spPr>
          <a:xfrm>
            <a:off x="440286" y="285361"/>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8408AAB0-040B-F243-9A84-E8E15C1BE783}"/>
              </a:ext>
            </a:extLst>
          </p:cNvPr>
          <p:cNvSpPr>
            <a:spLocks noGrp="1"/>
          </p:cNvSpPr>
          <p:nvPr>
            <p:ph type="title" hasCustomPrompt="1"/>
          </p:nvPr>
        </p:nvSpPr>
        <p:spPr>
          <a:xfrm>
            <a:off x="581192" y="373110"/>
            <a:ext cx="11029616" cy="1013800"/>
          </a:xfrm>
        </p:spPr>
        <p:txBody>
          <a:bodyPr/>
          <a:lstStyle>
            <a:lvl1pPr>
              <a:defRPr b="1" cap="none"/>
            </a:lvl1pPr>
          </a:lstStyle>
          <a:p>
            <a:r>
              <a:rPr lang="en-GB" dirty="0"/>
              <a:t>Click To Edit Master Title Style</a:t>
            </a:r>
            <a:endParaRPr lang="en-US" dirty="0"/>
          </a:p>
        </p:txBody>
      </p:sp>
      <p:pic>
        <p:nvPicPr>
          <p:cNvPr id="11" name="Picture 10">
            <a:extLst>
              <a:ext uri="{FF2B5EF4-FFF2-40B4-BE49-F238E27FC236}">
                <a16:creationId xmlns:a16="http://schemas.microsoft.com/office/drawing/2014/main" id="{DAD27F1C-FB7A-B44B-BE31-F717A4FFFAAD}"/>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1028262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DF56F7-8D15-CB43-A788-9D149765F1C7}" type="datetimeFigureOut">
              <a:rPr lang="en-US" smtClean="0"/>
              <a:t>6/14/2023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07E129-81C9-E445-9CC0-1DAD0D2551D2}" type="slidenum">
              <a:rPr lang="en-US" smtClean="0"/>
              <a:t>‹#›</a:t>
            </a:fld>
            <a:endParaRPr lang="en-US"/>
          </a:p>
        </p:txBody>
      </p:sp>
      <p:pic>
        <p:nvPicPr>
          <p:cNvPr id="5" name="Picture 4">
            <a:extLst>
              <a:ext uri="{FF2B5EF4-FFF2-40B4-BE49-F238E27FC236}">
                <a16:creationId xmlns:a16="http://schemas.microsoft.com/office/drawing/2014/main" id="{C2851068-CC23-4346-B707-A4489CF907A7}"/>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2702002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hasCustomPrompt="1"/>
          </p:nvPr>
        </p:nvSpPr>
        <p:spPr>
          <a:xfrm>
            <a:off x="581192" y="5262296"/>
            <a:ext cx="4909445" cy="689514"/>
          </a:xfrm>
        </p:spPr>
        <p:txBody>
          <a:bodyPr anchor="ctr"/>
          <a:lstStyle>
            <a:lvl1pPr algn="l">
              <a:defRPr sz="2000" b="1" cap="none">
                <a:solidFill>
                  <a:schemeClr val="bg1"/>
                </a:solidFill>
              </a:defRPr>
            </a:lvl1pPr>
          </a:lstStyle>
          <a:p>
            <a:r>
              <a:rPr lang="en-GB" dirty="0"/>
              <a:t>Click To Edit Master Title Style</a:t>
            </a:r>
            <a:endParaRPr lang="en-US" dirty="0"/>
          </a:p>
        </p:txBody>
      </p:sp>
      <p:sp>
        <p:nvSpPr>
          <p:cNvPr id="3" name="Content Placeholder 2"/>
          <p:cNvSpPr>
            <a:spLocks noGrp="1"/>
          </p:cNvSpPr>
          <p:nvPr>
            <p:ph idx="1"/>
          </p:nvPr>
        </p:nvSpPr>
        <p:spPr>
          <a:xfrm>
            <a:off x="447816" y="1310684"/>
            <a:ext cx="11292840" cy="34953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1DF56F7-8D15-CB43-A788-9D149765F1C7}" type="datetimeFigureOut">
              <a:rPr lang="en-US" smtClean="0"/>
              <a:t>6/14/2023</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007E129-81C9-E445-9CC0-1DAD0D2551D2}" type="slidenum">
              <a:rPr lang="en-US" smtClean="0"/>
              <a:t>‹#›</a:t>
            </a:fld>
            <a:endParaRPr lang="en-US"/>
          </a:p>
        </p:txBody>
      </p:sp>
      <p:pic>
        <p:nvPicPr>
          <p:cNvPr id="10" name="Picture 9">
            <a:extLst>
              <a:ext uri="{FF2B5EF4-FFF2-40B4-BE49-F238E27FC236}">
                <a16:creationId xmlns:a16="http://schemas.microsoft.com/office/drawing/2014/main" id="{7F4E0E6B-B099-0447-AF33-205D50603E0B}"/>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104914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1193" y="4693389"/>
            <a:ext cx="11029616" cy="566738"/>
          </a:xfrm>
        </p:spPr>
        <p:txBody>
          <a:bodyPr anchor="b">
            <a:normAutofit/>
          </a:bodyPr>
          <a:lstStyle>
            <a:lvl1pPr algn="l">
              <a:defRPr sz="2400" b="1" cap="none">
                <a:solidFill>
                  <a:schemeClr val="accent1"/>
                </a:solidFill>
              </a:defRPr>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447817" y="1310683"/>
            <a:ext cx="11290859" cy="2846293"/>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dirty="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A1DF56F7-8D15-CB43-A788-9D149765F1C7}" type="datetimeFigureOut">
              <a:rPr lang="en-US" smtClean="0"/>
              <a:t>6/14/2023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07E129-81C9-E445-9CC0-1DAD0D2551D2}" type="slidenum">
              <a:rPr lang="en-US" smtClean="0"/>
              <a:t>‹#›</a:t>
            </a:fld>
            <a:endParaRPr lang="en-US"/>
          </a:p>
        </p:txBody>
      </p:sp>
      <p:pic>
        <p:nvPicPr>
          <p:cNvPr id="8" name="Picture 7">
            <a:extLst>
              <a:ext uri="{FF2B5EF4-FFF2-40B4-BE49-F238E27FC236}">
                <a16:creationId xmlns:a16="http://schemas.microsoft.com/office/drawing/2014/main" id="{08F037B0-FB8F-CB4C-9F75-6A7CA6E5E2B7}"/>
              </a:ext>
            </a:extLst>
          </p:cNvPr>
          <p:cNvPicPr>
            <a:picLocks noChangeAspect="1"/>
          </p:cNvPicPr>
          <p:nvPr userDrawn="1"/>
        </p:nvPicPr>
        <p:blipFill rotWithShape="1">
          <a:blip r:embed="rId2"/>
          <a:srcRect b="49162"/>
          <a:stretch/>
        </p:blipFill>
        <p:spPr>
          <a:xfrm>
            <a:off x="8128000" y="473163"/>
            <a:ext cx="3482807" cy="837521"/>
          </a:xfrm>
          <a:prstGeom prst="rect">
            <a:avLst/>
          </a:prstGeom>
        </p:spPr>
      </p:pic>
    </p:spTree>
    <p:extLst>
      <p:ext uri="{BB962C8B-B14F-4D97-AF65-F5344CB8AC3E}">
        <p14:creationId xmlns:p14="http://schemas.microsoft.com/office/powerpoint/2010/main" val="314768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7605951" y="6352377"/>
            <a:ext cx="2844799" cy="365125"/>
          </a:xfrm>
          <a:prstGeom prst="rect">
            <a:avLst/>
          </a:prstGeom>
        </p:spPr>
        <p:txBody>
          <a:bodyPr vert="horz" lIns="91440" tIns="45720" rIns="91440" bIns="45720" rtlCol="0" anchor="ctr"/>
          <a:lstStyle>
            <a:lvl1pPr algn="r">
              <a:defRPr sz="900">
                <a:solidFill>
                  <a:schemeClr val="tx1"/>
                </a:solidFill>
              </a:defRPr>
            </a:lvl1pPr>
          </a:lstStyle>
          <a:p>
            <a:fld id="{A1DF56F7-8D15-CB43-A788-9D149765F1C7}" type="datetimeFigureOut">
              <a:rPr lang="en-US" smtClean="0"/>
              <a:pPr/>
              <a:t>6/14/2023</a:t>
            </a:fld>
            <a:endParaRPr lang="en-US"/>
          </a:p>
        </p:txBody>
      </p:sp>
      <p:sp>
        <p:nvSpPr>
          <p:cNvPr id="5" name="Footer Placeholder 4"/>
          <p:cNvSpPr>
            <a:spLocks noGrp="1"/>
          </p:cNvSpPr>
          <p:nvPr>
            <p:ph type="ftr" sz="quarter" idx="3"/>
          </p:nvPr>
        </p:nvSpPr>
        <p:spPr>
          <a:xfrm>
            <a:off x="581192" y="6348051"/>
            <a:ext cx="6917210" cy="365125"/>
          </a:xfrm>
          <a:prstGeom prst="rect">
            <a:avLst/>
          </a:prstGeom>
        </p:spPr>
        <p:txBody>
          <a:bodyPr vert="horz" lIns="91440" tIns="45720" rIns="91440" bIns="45720" rtlCol="0" anchor="ctr"/>
          <a:lstStyle>
            <a:lvl1pPr algn="l">
              <a:defRPr sz="900" cap="none">
                <a:solidFill>
                  <a:schemeClr val="tx1"/>
                </a:solidFill>
              </a:defRPr>
            </a:lvl1pPr>
          </a:lstStyle>
          <a:p>
            <a:endParaRPr lang="en-US" dirty="0"/>
          </a:p>
        </p:txBody>
      </p:sp>
      <p:sp>
        <p:nvSpPr>
          <p:cNvPr id="6" name="Slide Number Placeholder 5"/>
          <p:cNvSpPr>
            <a:spLocks noGrp="1"/>
          </p:cNvSpPr>
          <p:nvPr>
            <p:ph type="sldNum" sz="quarter" idx="4"/>
          </p:nvPr>
        </p:nvSpPr>
        <p:spPr>
          <a:xfrm>
            <a:off x="10558300" y="6352377"/>
            <a:ext cx="1052510" cy="365125"/>
          </a:xfrm>
          <a:prstGeom prst="rect">
            <a:avLst/>
          </a:prstGeom>
        </p:spPr>
        <p:txBody>
          <a:bodyPr vert="horz" lIns="91440" tIns="45720" rIns="91440" bIns="45720" rtlCol="0" anchor="ctr"/>
          <a:lstStyle>
            <a:lvl1pPr algn="r">
              <a:defRPr sz="900">
                <a:solidFill>
                  <a:schemeClr val="tx1"/>
                </a:solidFill>
              </a:defRPr>
            </a:lvl1pPr>
          </a:lstStyle>
          <a:p>
            <a:fld id="{D007E129-81C9-E445-9CC0-1DAD0D2551D2}" type="slidenum">
              <a:rPr lang="en-US" smtClean="0"/>
              <a:pPr/>
              <a:t>‹#›</a:t>
            </a:fld>
            <a:endParaRPr lang="en-US"/>
          </a:p>
        </p:txBody>
      </p:sp>
      <p:sp>
        <p:nvSpPr>
          <p:cNvPr id="12" name="Rectangle 11">
            <a:extLst>
              <a:ext uri="{FF2B5EF4-FFF2-40B4-BE49-F238E27FC236}">
                <a16:creationId xmlns:a16="http://schemas.microsoft.com/office/drawing/2014/main" id="{28FCD98D-49D5-DC41-934F-0C0E8794F8DD}"/>
              </a:ext>
            </a:extLst>
          </p:cNvPr>
          <p:cNvSpPr/>
          <p:nvPr userDrawn="1"/>
        </p:nvSpPr>
        <p:spPr>
          <a:xfrm>
            <a:off x="446533" y="6278055"/>
            <a:ext cx="11298933" cy="36000"/>
          </a:xfrm>
          <a:prstGeom prst="rect">
            <a:avLst/>
          </a:prstGeom>
          <a:gradFill>
            <a:gsLst>
              <a:gs pos="0">
                <a:schemeClr val="tx1"/>
              </a:gs>
              <a:gs pos="34000">
                <a:schemeClr val="accent2"/>
              </a:gs>
              <a:gs pos="70000">
                <a:schemeClr val="accent3"/>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60952317"/>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1EACF-33E6-DA4D-8F2B-F3CC32E6EB51}"/>
              </a:ext>
            </a:extLst>
          </p:cNvPr>
          <p:cNvSpPr>
            <a:spLocks noGrp="1"/>
          </p:cNvSpPr>
          <p:nvPr>
            <p:ph type="ctrTitle"/>
          </p:nvPr>
        </p:nvSpPr>
        <p:spPr>
          <a:xfrm>
            <a:off x="581191" y="3238432"/>
            <a:ext cx="10993549" cy="1475013"/>
          </a:xfrm>
        </p:spPr>
        <p:txBody>
          <a:bodyPr/>
          <a:lstStyle/>
          <a:p>
            <a:r>
              <a:rPr lang="en-US" dirty="0"/>
              <a:t>Agenda 10</a:t>
            </a:r>
            <a:br>
              <a:rPr lang="en-US" dirty="0"/>
            </a:br>
            <a:r>
              <a:rPr lang="en-US" dirty="0"/>
              <a:t>AGAR &amp; Year End Financial Statements</a:t>
            </a:r>
          </a:p>
        </p:txBody>
      </p:sp>
      <p:sp>
        <p:nvSpPr>
          <p:cNvPr id="3" name="Subtitle 2">
            <a:extLst>
              <a:ext uri="{FF2B5EF4-FFF2-40B4-BE49-F238E27FC236}">
                <a16:creationId xmlns:a16="http://schemas.microsoft.com/office/drawing/2014/main" id="{89126746-10E4-F144-BFF7-E5DC3F7643FE}"/>
              </a:ext>
            </a:extLst>
          </p:cNvPr>
          <p:cNvSpPr>
            <a:spLocks noGrp="1"/>
          </p:cNvSpPr>
          <p:nvPr>
            <p:ph type="subTitle" idx="1"/>
          </p:nvPr>
        </p:nvSpPr>
        <p:spPr/>
        <p:txBody>
          <a:bodyPr/>
          <a:lstStyle/>
          <a:p>
            <a:r>
              <a:rPr lang="en-US" dirty="0"/>
              <a:t>Presented by Jodie Smart, Finance Officer/Deputy RFO</a:t>
            </a:r>
          </a:p>
        </p:txBody>
      </p:sp>
    </p:spTree>
    <p:extLst>
      <p:ext uri="{BB962C8B-B14F-4D97-AF65-F5344CB8AC3E}">
        <p14:creationId xmlns:p14="http://schemas.microsoft.com/office/powerpoint/2010/main" val="3206171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3D20DD-916D-74F6-A7EF-BC92F2A3CBC9}"/>
              </a:ext>
            </a:extLst>
          </p:cNvPr>
          <p:cNvPicPr>
            <a:picLocks noChangeAspect="1"/>
          </p:cNvPicPr>
          <p:nvPr/>
        </p:nvPicPr>
        <p:blipFill>
          <a:blip r:embed="rId2"/>
          <a:stretch>
            <a:fillRect/>
          </a:stretch>
        </p:blipFill>
        <p:spPr>
          <a:xfrm>
            <a:off x="2794264" y="1506537"/>
            <a:ext cx="6603471" cy="4690229"/>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3, External Auditors Report &amp; Certificate</a:t>
            </a:r>
          </a:p>
        </p:txBody>
      </p:sp>
      <p:sp>
        <p:nvSpPr>
          <p:cNvPr id="13" name="TextBox 12">
            <a:extLst>
              <a:ext uri="{FF2B5EF4-FFF2-40B4-BE49-F238E27FC236}">
                <a16:creationId xmlns:a16="http://schemas.microsoft.com/office/drawing/2014/main" id="{6D08EB21-6357-A155-2D87-5A7039982815}"/>
              </a:ext>
            </a:extLst>
          </p:cNvPr>
          <p:cNvSpPr txBox="1"/>
          <p:nvPr/>
        </p:nvSpPr>
        <p:spPr>
          <a:xfrm>
            <a:off x="669865" y="5085848"/>
            <a:ext cx="1637731" cy="923330"/>
          </a:xfrm>
          <a:prstGeom prst="rect">
            <a:avLst/>
          </a:prstGeom>
          <a:noFill/>
        </p:spPr>
        <p:txBody>
          <a:bodyPr wrap="square" rtlCol="0">
            <a:spAutoFit/>
          </a:bodyPr>
          <a:lstStyle/>
          <a:p>
            <a:r>
              <a:rPr lang="en-GB" dirty="0"/>
              <a:t>No comments here = clean audit</a:t>
            </a:r>
          </a:p>
        </p:txBody>
      </p:sp>
      <p:cxnSp>
        <p:nvCxnSpPr>
          <p:cNvPr id="14" name="Straight Arrow Connector 13">
            <a:extLst>
              <a:ext uri="{FF2B5EF4-FFF2-40B4-BE49-F238E27FC236}">
                <a16:creationId xmlns:a16="http://schemas.microsoft.com/office/drawing/2014/main" id="{1D3BC5A9-9DEF-03F6-51BF-D7177A4BEB9D}"/>
              </a:ext>
            </a:extLst>
          </p:cNvPr>
          <p:cNvCxnSpPr>
            <a:cxnSpLocks/>
          </p:cNvCxnSpPr>
          <p:nvPr/>
        </p:nvCxnSpPr>
        <p:spPr>
          <a:xfrm>
            <a:off x="1720690" y="5682533"/>
            <a:ext cx="3481409" cy="188068"/>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81025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C301E6-AE37-791F-518C-5DB219DD0710}"/>
              </a:ext>
            </a:extLst>
          </p:cNvPr>
          <p:cNvPicPr>
            <a:picLocks noChangeAspect="1"/>
          </p:cNvPicPr>
          <p:nvPr/>
        </p:nvPicPr>
        <p:blipFill>
          <a:blip r:embed="rId2"/>
          <a:stretch>
            <a:fillRect/>
          </a:stretch>
        </p:blipFill>
        <p:spPr>
          <a:xfrm>
            <a:off x="2695575" y="1503362"/>
            <a:ext cx="6800850" cy="4562475"/>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3, External Auditors Report &amp; Certificate</a:t>
            </a:r>
          </a:p>
        </p:txBody>
      </p:sp>
      <p:sp>
        <p:nvSpPr>
          <p:cNvPr id="7" name="TextBox 6">
            <a:extLst>
              <a:ext uri="{FF2B5EF4-FFF2-40B4-BE49-F238E27FC236}">
                <a16:creationId xmlns:a16="http://schemas.microsoft.com/office/drawing/2014/main" id="{2D115955-7D2B-E8CF-FDC6-0E84F0B7BD26}"/>
              </a:ext>
            </a:extLst>
          </p:cNvPr>
          <p:cNvSpPr txBox="1"/>
          <p:nvPr/>
        </p:nvSpPr>
        <p:spPr>
          <a:xfrm>
            <a:off x="237609" y="1596389"/>
            <a:ext cx="2285560" cy="2308324"/>
          </a:xfrm>
          <a:prstGeom prst="rect">
            <a:avLst/>
          </a:prstGeom>
          <a:noFill/>
        </p:spPr>
        <p:txBody>
          <a:bodyPr wrap="square" rtlCol="0">
            <a:spAutoFit/>
          </a:bodyPr>
          <a:lstStyle/>
          <a:p>
            <a:r>
              <a:rPr lang="en-GB" dirty="0"/>
              <a:t>Comments here are advisory. It is likely that there will be a note regarding the late publication of the External Auditor’s report and certificate</a:t>
            </a:r>
          </a:p>
        </p:txBody>
      </p:sp>
      <p:cxnSp>
        <p:nvCxnSpPr>
          <p:cNvPr id="8" name="Straight Arrow Connector 7">
            <a:extLst>
              <a:ext uri="{FF2B5EF4-FFF2-40B4-BE49-F238E27FC236}">
                <a16:creationId xmlns:a16="http://schemas.microsoft.com/office/drawing/2014/main" id="{8E7A8637-636E-B52F-8510-868DF8C31FD6}"/>
              </a:ext>
            </a:extLst>
          </p:cNvPr>
          <p:cNvCxnSpPr>
            <a:cxnSpLocks/>
          </p:cNvCxnSpPr>
          <p:nvPr/>
        </p:nvCxnSpPr>
        <p:spPr>
          <a:xfrm>
            <a:off x="2198362" y="2308131"/>
            <a:ext cx="3481409" cy="188068"/>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9" name="TextBox 8">
            <a:extLst>
              <a:ext uri="{FF2B5EF4-FFF2-40B4-BE49-F238E27FC236}">
                <a16:creationId xmlns:a16="http://schemas.microsoft.com/office/drawing/2014/main" id="{29274B18-5F27-F98E-C18A-A47D00BEAB4F}"/>
              </a:ext>
            </a:extLst>
          </p:cNvPr>
          <p:cNvSpPr txBox="1"/>
          <p:nvPr/>
        </p:nvSpPr>
        <p:spPr>
          <a:xfrm>
            <a:off x="9724274" y="3429000"/>
            <a:ext cx="1886533" cy="923330"/>
          </a:xfrm>
          <a:prstGeom prst="rect">
            <a:avLst/>
          </a:prstGeom>
          <a:noFill/>
        </p:spPr>
        <p:txBody>
          <a:bodyPr wrap="square" rtlCol="0">
            <a:spAutoFit/>
          </a:bodyPr>
          <a:lstStyle/>
          <a:p>
            <a:r>
              <a:rPr lang="en-GB" dirty="0"/>
              <a:t>Comments here = Failed/qualified audit</a:t>
            </a:r>
          </a:p>
        </p:txBody>
      </p:sp>
      <p:cxnSp>
        <p:nvCxnSpPr>
          <p:cNvPr id="10" name="Straight Arrow Connector 9">
            <a:extLst>
              <a:ext uri="{FF2B5EF4-FFF2-40B4-BE49-F238E27FC236}">
                <a16:creationId xmlns:a16="http://schemas.microsoft.com/office/drawing/2014/main" id="{3701388B-42D4-0891-294F-0D850CDA1070}"/>
              </a:ext>
            </a:extLst>
          </p:cNvPr>
          <p:cNvCxnSpPr>
            <a:cxnSpLocks/>
          </p:cNvCxnSpPr>
          <p:nvPr/>
        </p:nvCxnSpPr>
        <p:spPr>
          <a:xfrm flipH="1">
            <a:off x="7710985" y="4029165"/>
            <a:ext cx="2013290" cy="351766"/>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87420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Supporting Documents</a:t>
            </a:r>
          </a:p>
        </p:txBody>
      </p:sp>
      <p:sp>
        <p:nvSpPr>
          <p:cNvPr id="13" name="TextBox 12">
            <a:extLst>
              <a:ext uri="{FF2B5EF4-FFF2-40B4-BE49-F238E27FC236}">
                <a16:creationId xmlns:a16="http://schemas.microsoft.com/office/drawing/2014/main" id="{04CAFF95-67A1-A6BE-7BEB-F238AE246DE5}"/>
              </a:ext>
            </a:extLst>
          </p:cNvPr>
          <p:cNvSpPr txBox="1"/>
          <p:nvPr/>
        </p:nvSpPr>
        <p:spPr>
          <a:xfrm>
            <a:off x="569549" y="2059085"/>
            <a:ext cx="1928118" cy="1754326"/>
          </a:xfrm>
          <a:prstGeom prst="rect">
            <a:avLst/>
          </a:prstGeom>
          <a:noFill/>
        </p:spPr>
        <p:txBody>
          <a:bodyPr wrap="square" rtlCol="0">
            <a:spAutoFit/>
          </a:bodyPr>
          <a:lstStyle/>
          <a:p>
            <a:r>
              <a:rPr lang="en-GB" dirty="0"/>
              <a:t>Total of bank balances which supports the figure in Box 8 of the Accounting Statements. </a:t>
            </a:r>
          </a:p>
        </p:txBody>
      </p:sp>
      <p:pic>
        <p:nvPicPr>
          <p:cNvPr id="4" name="Picture 3">
            <a:extLst>
              <a:ext uri="{FF2B5EF4-FFF2-40B4-BE49-F238E27FC236}">
                <a16:creationId xmlns:a16="http://schemas.microsoft.com/office/drawing/2014/main" id="{40E65B43-6D92-0DD2-EE88-DA09733B45C3}"/>
              </a:ext>
            </a:extLst>
          </p:cNvPr>
          <p:cNvPicPr>
            <a:picLocks noChangeAspect="1"/>
          </p:cNvPicPr>
          <p:nvPr/>
        </p:nvPicPr>
        <p:blipFill>
          <a:blip r:embed="rId2"/>
          <a:stretch>
            <a:fillRect/>
          </a:stretch>
        </p:blipFill>
        <p:spPr>
          <a:xfrm>
            <a:off x="3503596" y="1569737"/>
            <a:ext cx="5184808" cy="4331529"/>
          </a:xfrm>
          <a:prstGeom prst="rect">
            <a:avLst/>
          </a:prstGeom>
        </p:spPr>
      </p:pic>
    </p:spTree>
    <p:extLst>
      <p:ext uri="{BB962C8B-B14F-4D97-AF65-F5344CB8AC3E}">
        <p14:creationId xmlns:p14="http://schemas.microsoft.com/office/powerpoint/2010/main" val="305618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16058-6EAC-ED18-B552-6413461D698F}"/>
              </a:ext>
            </a:extLst>
          </p:cNvPr>
          <p:cNvPicPr>
            <a:picLocks noChangeAspect="1"/>
          </p:cNvPicPr>
          <p:nvPr/>
        </p:nvPicPr>
        <p:blipFill rotWithShape="1">
          <a:blip r:embed="rId2"/>
          <a:srcRect r="35140"/>
          <a:stretch/>
        </p:blipFill>
        <p:spPr>
          <a:xfrm>
            <a:off x="2880610" y="1633384"/>
            <a:ext cx="6355669" cy="4577050"/>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Supporting Documents</a:t>
            </a:r>
          </a:p>
        </p:txBody>
      </p:sp>
      <p:sp>
        <p:nvSpPr>
          <p:cNvPr id="6" name="TextBox 5">
            <a:extLst>
              <a:ext uri="{FF2B5EF4-FFF2-40B4-BE49-F238E27FC236}">
                <a16:creationId xmlns:a16="http://schemas.microsoft.com/office/drawing/2014/main" id="{1B8DE121-7D42-2885-E1C6-D5A4713F1C5A}"/>
              </a:ext>
            </a:extLst>
          </p:cNvPr>
          <p:cNvSpPr txBox="1"/>
          <p:nvPr/>
        </p:nvSpPr>
        <p:spPr>
          <a:xfrm>
            <a:off x="482860" y="1779685"/>
            <a:ext cx="2361344" cy="1200329"/>
          </a:xfrm>
          <a:prstGeom prst="rect">
            <a:avLst/>
          </a:prstGeom>
          <a:noFill/>
        </p:spPr>
        <p:txBody>
          <a:bodyPr wrap="square" rtlCol="0">
            <a:spAutoFit/>
          </a:bodyPr>
          <a:lstStyle/>
          <a:p>
            <a:r>
              <a:rPr lang="en-GB" dirty="0"/>
              <a:t>YoY variances of £100k or 15% (whichever is lower) must be explained </a:t>
            </a:r>
          </a:p>
        </p:txBody>
      </p:sp>
      <p:cxnSp>
        <p:nvCxnSpPr>
          <p:cNvPr id="7" name="Straight Arrow Connector 6">
            <a:extLst>
              <a:ext uri="{FF2B5EF4-FFF2-40B4-BE49-F238E27FC236}">
                <a16:creationId xmlns:a16="http://schemas.microsoft.com/office/drawing/2014/main" id="{98F1680C-5CA5-04D2-2359-B5174B5EE9BE}"/>
              </a:ext>
            </a:extLst>
          </p:cNvPr>
          <p:cNvCxnSpPr>
            <a:cxnSpLocks/>
          </p:cNvCxnSpPr>
          <p:nvPr/>
        </p:nvCxnSpPr>
        <p:spPr>
          <a:xfrm>
            <a:off x="1963956" y="2700867"/>
            <a:ext cx="4873072" cy="436616"/>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8" name="Straight Arrow Connector 7">
            <a:extLst>
              <a:ext uri="{FF2B5EF4-FFF2-40B4-BE49-F238E27FC236}">
                <a16:creationId xmlns:a16="http://schemas.microsoft.com/office/drawing/2014/main" id="{94775BC5-97E0-2F78-F957-5898EA786AF7}"/>
              </a:ext>
            </a:extLst>
          </p:cNvPr>
          <p:cNvCxnSpPr>
            <a:cxnSpLocks/>
          </p:cNvCxnSpPr>
          <p:nvPr/>
        </p:nvCxnSpPr>
        <p:spPr>
          <a:xfrm>
            <a:off x="1845733" y="2980014"/>
            <a:ext cx="4991295" cy="1067483"/>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67741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C01245-1B90-8F5D-7AD8-D1FC7BA98F98}"/>
              </a:ext>
            </a:extLst>
          </p:cNvPr>
          <p:cNvPicPr>
            <a:picLocks noChangeAspect="1"/>
          </p:cNvPicPr>
          <p:nvPr/>
        </p:nvPicPr>
        <p:blipFill>
          <a:blip r:embed="rId2"/>
          <a:stretch>
            <a:fillRect/>
          </a:stretch>
        </p:blipFill>
        <p:spPr>
          <a:xfrm>
            <a:off x="3559450" y="1547812"/>
            <a:ext cx="5089531" cy="4757605"/>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Supporting Documents</a:t>
            </a:r>
          </a:p>
        </p:txBody>
      </p:sp>
      <p:sp>
        <p:nvSpPr>
          <p:cNvPr id="8" name="TextBox 7">
            <a:extLst>
              <a:ext uri="{FF2B5EF4-FFF2-40B4-BE49-F238E27FC236}">
                <a16:creationId xmlns:a16="http://schemas.microsoft.com/office/drawing/2014/main" id="{C62C0DDE-BCB0-1881-7D79-69403EF3D095}"/>
              </a:ext>
            </a:extLst>
          </p:cNvPr>
          <p:cNvSpPr txBox="1"/>
          <p:nvPr/>
        </p:nvSpPr>
        <p:spPr>
          <a:xfrm>
            <a:off x="434450" y="1547812"/>
            <a:ext cx="2361344" cy="923330"/>
          </a:xfrm>
          <a:prstGeom prst="rect">
            <a:avLst/>
          </a:prstGeom>
          <a:noFill/>
        </p:spPr>
        <p:txBody>
          <a:bodyPr wrap="square" rtlCol="0">
            <a:spAutoFit/>
          </a:bodyPr>
          <a:lstStyle/>
          <a:p>
            <a:r>
              <a:rPr lang="en-GB" dirty="0"/>
              <a:t>Figures to support the difference between Boxes 7 &amp; 8. </a:t>
            </a:r>
          </a:p>
        </p:txBody>
      </p:sp>
      <p:sp>
        <p:nvSpPr>
          <p:cNvPr id="9" name="TextBox 8">
            <a:extLst>
              <a:ext uri="{FF2B5EF4-FFF2-40B4-BE49-F238E27FC236}">
                <a16:creationId xmlns:a16="http://schemas.microsoft.com/office/drawing/2014/main" id="{98A305D4-A715-61CD-340D-20CF1BB43B54}"/>
              </a:ext>
            </a:extLst>
          </p:cNvPr>
          <p:cNvSpPr txBox="1"/>
          <p:nvPr/>
        </p:nvSpPr>
        <p:spPr>
          <a:xfrm>
            <a:off x="9901211" y="1516065"/>
            <a:ext cx="1709597" cy="923330"/>
          </a:xfrm>
          <a:prstGeom prst="rect">
            <a:avLst/>
          </a:prstGeom>
          <a:noFill/>
        </p:spPr>
        <p:txBody>
          <a:bodyPr wrap="square" rtlCol="0">
            <a:spAutoFit/>
          </a:bodyPr>
          <a:lstStyle/>
          <a:p>
            <a:r>
              <a:rPr lang="en-GB" dirty="0"/>
              <a:t>Sales Invoices processed but not yet paid</a:t>
            </a:r>
          </a:p>
        </p:txBody>
      </p:sp>
      <p:cxnSp>
        <p:nvCxnSpPr>
          <p:cNvPr id="10" name="Straight Arrow Connector 9">
            <a:extLst>
              <a:ext uri="{FF2B5EF4-FFF2-40B4-BE49-F238E27FC236}">
                <a16:creationId xmlns:a16="http://schemas.microsoft.com/office/drawing/2014/main" id="{6AE0C511-FCA8-E5EF-B65F-664026597053}"/>
              </a:ext>
            </a:extLst>
          </p:cNvPr>
          <p:cNvCxnSpPr>
            <a:cxnSpLocks/>
          </p:cNvCxnSpPr>
          <p:nvPr/>
        </p:nvCxnSpPr>
        <p:spPr>
          <a:xfrm flipH="1">
            <a:off x="7726185" y="1835235"/>
            <a:ext cx="1766113" cy="284990"/>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14" name="TextBox 13">
            <a:extLst>
              <a:ext uri="{FF2B5EF4-FFF2-40B4-BE49-F238E27FC236}">
                <a16:creationId xmlns:a16="http://schemas.microsoft.com/office/drawing/2014/main" id="{97B1413E-100E-4809-54DE-076672722F14}"/>
              </a:ext>
            </a:extLst>
          </p:cNvPr>
          <p:cNvSpPr txBox="1"/>
          <p:nvPr/>
        </p:nvSpPr>
        <p:spPr>
          <a:xfrm>
            <a:off x="434450" y="2742387"/>
            <a:ext cx="2040835" cy="923330"/>
          </a:xfrm>
          <a:prstGeom prst="rect">
            <a:avLst/>
          </a:prstGeom>
          <a:noFill/>
        </p:spPr>
        <p:txBody>
          <a:bodyPr wrap="square" rtlCol="0">
            <a:spAutoFit/>
          </a:bodyPr>
          <a:lstStyle/>
          <a:p>
            <a:r>
              <a:rPr lang="en-GB" dirty="0"/>
              <a:t>Payments made in 22/23 relating to 23/24 expenditure</a:t>
            </a:r>
          </a:p>
        </p:txBody>
      </p:sp>
      <p:cxnSp>
        <p:nvCxnSpPr>
          <p:cNvPr id="15" name="Straight Arrow Connector 14">
            <a:extLst>
              <a:ext uri="{FF2B5EF4-FFF2-40B4-BE49-F238E27FC236}">
                <a16:creationId xmlns:a16="http://schemas.microsoft.com/office/drawing/2014/main" id="{B05DCFF1-466C-ACAB-5A92-C5A7E7BB1571}"/>
              </a:ext>
            </a:extLst>
          </p:cNvPr>
          <p:cNvCxnSpPr>
            <a:cxnSpLocks/>
          </p:cNvCxnSpPr>
          <p:nvPr/>
        </p:nvCxnSpPr>
        <p:spPr>
          <a:xfrm flipV="1">
            <a:off x="2139184" y="3141133"/>
            <a:ext cx="1552283" cy="79503"/>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18" name="TextBox 17">
            <a:extLst>
              <a:ext uri="{FF2B5EF4-FFF2-40B4-BE49-F238E27FC236}">
                <a16:creationId xmlns:a16="http://schemas.microsoft.com/office/drawing/2014/main" id="{0C23C613-D51C-D734-AC31-7FFE3576AA38}"/>
              </a:ext>
            </a:extLst>
          </p:cNvPr>
          <p:cNvSpPr txBox="1"/>
          <p:nvPr/>
        </p:nvSpPr>
        <p:spPr>
          <a:xfrm>
            <a:off x="9808775" y="3719474"/>
            <a:ext cx="1981842" cy="923330"/>
          </a:xfrm>
          <a:prstGeom prst="rect">
            <a:avLst/>
          </a:prstGeom>
          <a:noFill/>
        </p:spPr>
        <p:txBody>
          <a:bodyPr wrap="square" rtlCol="0">
            <a:spAutoFit/>
          </a:bodyPr>
          <a:lstStyle/>
          <a:p>
            <a:r>
              <a:rPr lang="en-GB" dirty="0"/>
              <a:t>Purchase Invoices processed but not yet paid</a:t>
            </a:r>
          </a:p>
        </p:txBody>
      </p:sp>
      <p:cxnSp>
        <p:nvCxnSpPr>
          <p:cNvPr id="19" name="Straight Arrow Connector 18">
            <a:extLst>
              <a:ext uri="{FF2B5EF4-FFF2-40B4-BE49-F238E27FC236}">
                <a16:creationId xmlns:a16="http://schemas.microsoft.com/office/drawing/2014/main" id="{9C4A099D-1305-5436-1FDB-07C4D752D766}"/>
              </a:ext>
            </a:extLst>
          </p:cNvPr>
          <p:cNvCxnSpPr>
            <a:cxnSpLocks/>
          </p:cNvCxnSpPr>
          <p:nvPr/>
        </p:nvCxnSpPr>
        <p:spPr>
          <a:xfrm flipH="1" flipV="1">
            <a:off x="8077200" y="3996267"/>
            <a:ext cx="1659467" cy="144554"/>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22" name="TextBox 21">
            <a:extLst>
              <a:ext uri="{FF2B5EF4-FFF2-40B4-BE49-F238E27FC236}">
                <a16:creationId xmlns:a16="http://schemas.microsoft.com/office/drawing/2014/main" id="{14395D32-7D37-69C4-8B48-A6E5DBF021D0}"/>
              </a:ext>
            </a:extLst>
          </p:cNvPr>
          <p:cNvSpPr txBox="1"/>
          <p:nvPr/>
        </p:nvSpPr>
        <p:spPr>
          <a:xfrm>
            <a:off x="514110" y="4087207"/>
            <a:ext cx="2202023" cy="923330"/>
          </a:xfrm>
          <a:prstGeom prst="rect">
            <a:avLst/>
          </a:prstGeom>
          <a:noFill/>
        </p:spPr>
        <p:txBody>
          <a:bodyPr wrap="square" rtlCol="0">
            <a:spAutoFit/>
          </a:bodyPr>
          <a:lstStyle/>
          <a:p>
            <a:r>
              <a:rPr lang="en-GB" dirty="0"/>
              <a:t>Payments made in 23/24 relating to 22/23 expenditure</a:t>
            </a:r>
          </a:p>
        </p:txBody>
      </p:sp>
      <p:cxnSp>
        <p:nvCxnSpPr>
          <p:cNvPr id="23" name="Straight Arrow Connector 22">
            <a:extLst>
              <a:ext uri="{FF2B5EF4-FFF2-40B4-BE49-F238E27FC236}">
                <a16:creationId xmlns:a16="http://schemas.microsoft.com/office/drawing/2014/main" id="{46786531-6471-1BAC-7E4C-F4D9D10AC5AA}"/>
              </a:ext>
            </a:extLst>
          </p:cNvPr>
          <p:cNvCxnSpPr>
            <a:cxnSpLocks/>
          </p:cNvCxnSpPr>
          <p:nvPr/>
        </p:nvCxnSpPr>
        <p:spPr>
          <a:xfrm flipV="1">
            <a:off x="2307595" y="4415211"/>
            <a:ext cx="1492703" cy="90383"/>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63586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down)">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arn(inVertical)">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down)">
                                      <p:cBhvr>
                                        <p:cTn id="4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P spid="18"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8A251D-3C0D-7CD3-1F4D-96C03304ED8C}"/>
              </a:ext>
            </a:extLst>
          </p:cNvPr>
          <p:cNvPicPr>
            <a:picLocks noChangeAspect="1"/>
          </p:cNvPicPr>
          <p:nvPr/>
        </p:nvPicPr>
        <p:blipFill>
          <a:blip r:embed="rId2"/>
          <a:stretch>
            <a:fillRect/>
          </a:stretch>
        </p:blipFill>
        <p:spPr>
          <a:xfrm>
            <a:off x="5174191" y="1652579"/>
            <a:ext cx="5392208" cy="4415903"/>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Supporting Documents</a:t>
            </a:r>
          </a:p>
        </p:txBody>
      </p:sp>
      <p:sp>
        <p:nvSpPr>
          <p:cNvPr id="17" name="TextBox 16">
            <a:extLst>
              <a:ext uri="{FF2B5EF4-FFF2-40B4-BE49-F238E27FC236}">
                <a16:creationId xmlns:a16="http://schemas.microsoft.com/office/drawing/2014/main" id="{5D69ABA2-C5DA-C2EA-C54A-68778D8DA631}"/>
              </a:ext>
            </a:extLst>
          </p:cNvPr>
          <p:cNvSpPr txBox="1"/>
          <p:nvPr/>
        </p:nvSpPr>
        <p:spPr>
          <a:xfrm>
            <a:off x="465667" y="1908313"/>
            <a:ext cx="3165429" cy="2862322"/>
          </a:xfrm>
          <a:prstGeom prst="rect">
            <a:avLst/>
          </a:prstGeom>
          <a:noFill/>
        </p:spPr>
        <p:txBody>
          <a:bodyPr wrap="square" rtlCol="0">
            <a:spAutoFit/>
          </a:bodyPr>
          <a:lstStyle/>
          <a:p>
            <a:r>
              <a:rPr lang="en-GB" dirty="0"/>
              <a:t>To comply with Governance Statement number 4. Electors have a right to inspect the accounts during 30 working days including the first 10 days of July. This notice must be displayed from at least one day prior to the commencement date until after the period end date. </a:t>
            </a:r>
          </a:p>
        </p:txBody>
      </p:sp>
      <p:cxnSp>
        <p:nvCxnSpPr>
          <p:cNvPr id="20" name="Straight Arrow Connector 19">
            <a:extLst>
              <a:ext uri="{FF2B5EF4-FFF2-40B4-BE49-F238E27FC236}">
                <a16:creationId xmlns:a16="http://schemas.microsoft.com/office/drawing/2014/main" id="{82C31C60-936E-5D86-B870-216B2FF63891}"/>
              </a:ext>
            </a:extLst>
          </p:cNvPr>
          <p:cNvCxnSpPr>
            <a:cxnSpLocks/>
          </p:cNvCxnSpPr>
          <p:nvPr/>
        </p:nvCxnSpPr>
        <p:spPr>
          <a:xfrm>
            <a:off x="3352800" y="3767667"/>
            <a:ext cx="2226733" cy="1994820"/>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93605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Supporting Documents</a:t>
            </a:r>
          </a:p>
        </p:txBody>
      </p:sp>
      <p:pic>
        <p:nvPicPr>
          <p:cNvPr id="4" name="Picture 3">
            <a:extLst>
              <a:ext uri="{FF2B5EF4-FFF2-40B4-BE49-F238E27FC236}">
                <a16:creationId xmlns:a16="http://schemas.microsoft.com/office/drawing/2014/main" id="{4A7137D0-373A-0A15-ECAD-155B77B4EDAA}"/>
              </a:ext>
            </a:extLst>
          </p:cNvPr>
          <p:cNvPicPr>
            <a:picLocks noChangeAspect="1"/>
          </p:cNvPicPr>
          <p:nvPr/>
        </p:nvPicPr>
        <p:blipFill>
          <a:blip r:embed="rId2"/>
          <a:stretch>
            <a:fillRect/>
          </a:stretch>
        </p:blipFill>
        <p:spPr>
          <a:xfrm>
            <a:off x="2857500" y="1552575"/>
            <a:ext cx="6477000" cy="3295650"/>
          </a:xfrm>
          <a:prstGeom prst="rect">
            <a:avLst/>
          </a:prstGeom>
        </p:spPr>
      </p:pic>
      <p:pic>
        <p:nvPicPr>
          <p:cNvPr id="7" name="Picture 6">
            <a:extLst>
              <a:ext uri="{FF2B5EF4-FFF2-40B4-BE49-F238E27FC236}">
                <a16:creationId xmlns:a16="http://schemas.microsoft.com/office/drawing/2014/main" id="{1EEBE3BE-C27D-CD19-FD13-F8A1DC57FC44}"/>
              </a:ext>
            </a:extLst>
          </p:cNvPr>
          <p:cNvPicPr>
            <a:picLocks noChangeAspect="1"/>
          </p:cNvPicPr>
          <p:nvPr/>
        </p:nvPicPr>
        <p:blipFill>
          <a:blip r:embed="rId3"/>
          <a:stretch>
            <a:fillRect/>
          </a:stretch>
        </p:blipFill>
        <p:spPr>
          <a:xfrm>
            <a:off x="2867025" y="4848225"/>
            <a:ext cx="6467475" cy="504825"/>
          </a:xfrm>
          <a:prstGeom prst="rect">
            <a:avLst/>
          </a:prstGeom>
        </p:spPr>
      </p:pic>
    </p:spTree>
    <p:extLst>
      <p:ext uri="{BB962C8B-B14F-4D97-AF65-F5344CB8AC3E}">
        <p14:creationId xmlns:p14="http://schemas.microsoft.com/office/powerpoint/2010/main" val="3340802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2627F8-082A-1006-EF4B-409A7DFDFFF2}"/>
              </a:ext>
            </a:extLst>
          </p:cNvPr>
          <p:cNvSpPr txBox="1"/>
          <p:nvPr/>
        </p:nvSpPr>
        <p:spPr>
          <a:xfrm>
            <a:off x="1117599" y="1684867"/>
            <a:ext cx="8009467" cy="1200329"/>
          </a:xfrm>
          <a:prstGeom prst="rect">
            <a:avLst/>
          </a:prstGeom>
          <a:noFill/>
        </p:spPr>
        <p:txBody>
          <a:bodyPr wrap="square" rtlCol="0">
            <a:spAutoFit/>
          </a:bodyPr>
          <a:lstStyle/>
          <a:p>
            <a:r>
              <a:rPr lang="en-GB" sz="7200" dirty="0"/>
              <a:t>Any Questions?</a:t>
            </a:r>
          </a:p>
        </p:txBody>
      </p:sp>
    </p:spTree>
    <p:extLst>
      <p:ext uri="{BB962C8B-B14F-4D97-AF65-F5344CB8AC3E}">
        <p14:creationId xmlns:p14="http://schemas.microsoft.com/office/powerpoint/2010/main" val="214373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4CDC7-B2AC-E848-88BF-0B3CFA94162D}"/>
              </a:ext>
            </a:extLst>
          </p:cNvPr>
          <p:cNvSpPr>
            <a:spLocks noGrp="1"/>
          </p:cNvSpPr>
          <p:nvPr>
            <p:ph type="title"/>
          </p:nvPr>
        </p:nvSpPr>
        <p:spPr>
          <a:xfrm>
            <a:off x="581192" y="1696179"/>
            <a:ext cx="11029616" cy="1597353"/>
          </a:xfrm>
        </p:spPr>
        <p:txBody>
          <a:bodyPr>
            <a:normAutofit fontScale="90000"/>
          </a:bodyPr>
          <a:lstStyle/>
          <a:p>
            <a:pPr algn="ctr"/>
            <a:r>
              <a:rPr lang="en-US" sz="6600" dirty="0"/>
              <a:t>Agenda 11</a:t>
            </a:r>
            <a:br>
              <a:rPr lang="en-US" sz="6600" dirty="0"/>
            </a:br>
            <a:r>
              <a:rPr lang="en-US" sz="6600" dirty="0"/>
              <a:t>Year End Financial Statements</a:t>
            </a:r>
          </a:p>
        </p:txBody>
      </p:sp>
    </p:spTree>
    <p:extLst>
      <p:ext uri="{BB962C8B-B14F-4D97-AF65-F5344CB8AC3E}">
        <p14:creationId xmlns:p14="http://schemas.microsoft.com/office/powerpoint/2010/main" val="3277096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endParaRPr lang="en-GB" dirty="0"/>
          </a:p>
        </p:txBody>
      </p:sp>
      <p:pic>
        <p:nvPicPr>
          <p:cNvPr id="3" name="Picture 2">
            <a:extLst>
              <a:ext uri="{FF2B5EF4-FFF2-40B4-BE49-F238E27FC236}">
                <a16:creationId xmlns:a16="http://schemas.microsoft.com/office/drawing/2014/main" id="{61569B06-C0E9-C4AF-BB42-DEE9FDA071C9}"/>
              </a:ext>
            </a:extLst>
          </p:cNvPr>
          <p:cNvPicPr>
            <a:picLocks noChangeAspect="1"/>
          </p:cNvPicPr>
          <p:nvPr/>
        </p:nvPicPr>
        <p:blipFill>
          <a:blip r:embed="rId2"/>
          <a:stretch>
            <a:fillRect/>
          </a:stretch>
        </p:blipFill>
        <p:spPr>
          <a:xfrm>
            <a:off x="3262312" y="1613959"/>
            <a:ext cx="5667375" cy="4476750"/>
          </a:xfrm>
          <a:prstGeom prst="rect">
            <a:avLst/>
          </a:prstGeom>
        </p:spPr>
      </p:pic>
    </p:spTree>
    <p:extLst>
      <p:ext uri="{BB962C8B-B14F-4D97-AF65-F5344CB8AC3E}">
        <p14:creationId xmlns:p14="http://schemas.microsoft.com/office/powerpoint/2010/main" val="1973943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02A97-F1B3-DB4E-A34D-F4AF16FCBF2A}"/>
              </a:ext>
            </a:extLst>
          </p:cNvPr>
          <p:cNvSpPr>
            <a:spLocks noGrp="1"/>
          </p:cNvSpPr>
          <p:nvPr>
            <p:ph type="title"/>
          </p:nvPr>
        </p:nvSpPr>
        <p:spPr/>
        <p:txBody>
          <a:bodyPr/>
          <a:lstStyle/>
          <a:p>
            <a:r>
              <a:rPr lang="en-US" dirty="0"/>
              <a:t>Annual Governance &amp; Accountability Return</a:t>
            </a:r>
            <a:br>
              <a:rPr lang="en-US" dirty="0"/>
            </a:br>
            <a:endParaRPr lang="en-US" dirty="0"/>
          </a:p>
        </p:txBody>
      </p:sp>
      <p:sp>
        <p:nvSpPr>
          <p:cNvPr id="6" name="TextBox 5">
            <a:extLst>
              <a:ext uri="{FF2B5EF4-FFF2-40B4-BE49-F238E27FC236}">
                <a16:creationId xmlns:a16="http://schemas.microsoft.com/office/drawing/2014/main" id="{64798B14-9C09-2E14-576B-55BC41298650}"/>
              </a:ext>
            </a:extLst>
          </p:cNvPr>
          <p:cNvSpPr txBox="1"/>
          <p:nvPr/>
        </p:nvSpPr>
        <p:spPr>
          <a:xfrm>
            <a:off x="2056637" y="1755603"/>
            <a:ext cx="3573194" cy="646331"/>
          </a:xfrm>
          <a:prstGeom prst="rect">
            <a:avLst/>
          </a:prstGeom>
          <a:noFill/>
        </p:spPr>
        <p:txBody>
          <a:bodyPr wrap="square" rtlCol="0">
            <a:spAutoFit/>
          </a:bodyPr>
          <a:lstStyle/>
          <a:p>
            <a:pPr algn="ctr"/>
            <a:r>
              <a:rPr lang="en-GB" dirty="0"/>
              <a:t>Commonly referred to by the acronym AGAR. </a:t>
            </a:r>
          </a:p>
        </p:txBody>
      </p:sp>
      <p:sp>
        <p:nvSpPr>
          <p:cNvPr id="7" name="TextBox 6">
            <a:extLst>
              <a:ext uri="{FF2B5EF4-FFF2-40B4-BE49-F238E27FC236}">
                <a16:creationId xmlns:a16="http://schemas.microsoft.com/office/drawing/2014/main" id="{97D1F606-557D-2652-A3C6-671BBF5B502E}"/>
              </a:ext>
            </a:extLst>
          </p:cNvPr>
          <p:cNvSpPr txBox="1"/>
          <p:nvPr/>
        </p:nvSpPr>
        <p:spPr>
          <a:xfrm>
            <a:off x="6562170" y="1723635"/>
            <a:ext cx="3101008" cy="1200329"/>
          </a:xfrm>
          <a:prstGeom prst="rect">
            <a:avLst/>
          </a:prstGeom>
          <a:noFill/>
        </p:spPr>
        <p:txBody>
          <a:bodyPr wrap="square" rtlCol="0">
            <a:spAutoFit/>
          </a:bodyPr>
          <a:lstStyle/>
          <a:p>
            <a:pPr algn="ctr"/>
            <a:r>
              <a:rPr lang="en-GB" b="0" i="0" dirty="0">
                <a:effectLst/>
              </a:rPr>
              <a:t>This is a statutory provision of  Section 6 of the Local Audit and Accountability Act 2014</a:t>
            </a:r>
            <a:endParaRPr lang="en-GB" dirty="0"/>
          </a:p>
        </p:txBody>
      </p:sp>
      <p:sp>
        <p:nvSpPr>
          <p:cNvPr id="8" name="TextBox 7">
            <a:extLst>
              <a:ext uri="{FF2B5EF4-FFF2-40B4-BE49-F238E27FC236}">
                <a16:creationId xmlns:a16="http://schemas.microsoft.com/office/drawing/2014/main" id="{5E4F209E-1049-5A16-169D-7FB7F258E795}"/>
              </a:ext>
            </a:extLst>
          </p:cNvPr>
          <p:cNvSpPr txBox="1"/>
          <p:nvPr/>
        </p:nvSpPr>
        <p:spPr>
          <a:xfrm>
            <a:off x="856498" y="2845192"/>
            <a:ext cx="3101008" cy="2862322"/>
          </a:xfrm>
          <a:prstGeom prst="rect">
            <a:avLst/>
          </a:prstGeom>
          <a:noFill/>
        </p:spPr>
        <p:txBody>
          <a:bodyPr wrap="square" rtlCol="0">
            <a:spAutoFit/>
          </a:bodyPr>
          <a:lstStyle/>
          <a:p>
            <a:pPr algn="ctr"/>
            <a:r>
              <a:rPr lang="en-GB" b="0" i="0" dirty="0">
                <a:effectLst/>
              </a:rPr>
              <a:t>Haydon Wick Parish Council is classified as a smaller authority (where the higher of gross income or gross expenditure was over £25,000) and has to complete Part 3 of the Annual Governance and Accountability Return (AGAR).</a:t>
            </a:r>
            <a:endParaRPr lang="en-GB" dirty="0"/>
          </a:p>
        </p:txBody>
      </p:sp>
      <p:sp>
        <p:nvSpPr>
          <p:cNvPr id="9" name="TextBox 8">
            <a:extLst>
              <a:ext uri="{FF2B5EF4-FFF2-40B4-BE49-F238E27FC236}">
                <a16:creationId xmlns:a16="http://schemas.microsoft.com/office/drawing/2014/main" id="{153D144D-2128-3D14-185C-FFB012425751}"/>
              </a:ext>
            </a:extLst>
          </p:cNvPr>
          <p:cNvSpPr txBox="1"/>
          <p:nvPr/>
        </p:nvSpPr>
        <p:spPr>
          <a:xfrm>
            <a:off x="4287078" y="3260690"/>
            <a:ext cx="3617843" cy="2031325"/>
          </a:xfrm>
          <a:prstGeom prst="rect">
            <a:avLst/>
          </a:prstGeom>
          <a:noFill/>
        </p:spPr>
        <p:txBody>
          <a:bodyPr wrap="square" rtlCol="0">
            <a:spAutoFit/>
          </a:bodyPr>
          <a:lstStyle/>
          <a:p>
            <a:pPr algn="ctr"/>
            <a:r>
              <a:rPr lang="en-GB" b="0" i="0" dirty="0">
                <a:effectLst/>
              </a:rPr>
              <a:t>The AGAR gives the opportunity for electors and local taxpayers to see the Council’s accounting statements and governance arrangements which is then submitted to the appointed external auditor for their approval. </a:t>
            </a:r>
            <a:endParaRPr lang="en-GB" dirty="0"/>
          </a:p>
        </p:txBody>
      </p:sp>
      <p:sp>
        <p:nvSpPr>
          <p:cNvPr id="10" name="TextBox 9">
            <a:extLst>
              <a:ext uri="{FF2B5EF4-FFF2-40B4-BE49-F238E27FC236}">
                <a16:creationId xmlns:a16="http://schemas.microsoft.com/office/drawing/2014/main" id="{50B22C7E-9F34-076C-A342-2E7C7585647F}"/>
              </a:ext>
            </a:extLst>
          </p:cNvPr>
          <p:cNvSpPr txBox="1"/>
          <p:nvPr/>
        </p:nvSpPr>
        <p:spPr>
          <a:xfrm>
            <a:off x="8781607" y="2951346"/>
            <a:ext cx="2736266" cy="2585323"/>
          </a:xfrm>
          <a:prstGeom prst="rect">
            <a:avLst/>
          </a:prstGeom>
          <a:noFill/>
        </p:spPr>
        <p:txBody>
          <a:bodyPr wrap="square" rtlCol="0">
            <a:spAutoFit/>
          </a:bodyPr>
          <a:lstStyle/>
          <a:p>
            <a:pPr algn="ctr"/>
            <a:r>
              <a:rPr lang="en-GB" dirty="0"/>
              <a:t>As Haydon Wick Parish Council has an income and expenditure exceeding £200k it is subject to an intermediate level review. This means that it must submit prescribed documents to support the AGAR forms. </a:t>
            </a:r>
          </a:p>
        </p:txBody>
      </p:sp>
    </p:spTree>
    <p:extLst>
      <p:ext uri="{BB962C8B-B14F-4D97-AF65-F5344CB8AC3E}">
        <p14:creationId xmlns:p14="http://schemas.microsoft.com/office/powerpoint/2010/main" val="365920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294DE4-73FA-4E60-F28F-CF8452958813}"/>
              </a:ext>
            </a:extLst>
          </p:cNvPr>
          <p:cNvPicPr>
            <a:picLocks noChangeAspect="1"/>
          </p:cNvPicPr>
          <p:nvPr/>
        </p:nvPicPr>
        <p:blipFill>
          <a:blip r:embed="rId2"/>
          <a:stretch>
            <a:fillRect/>
          </a:stretch>
        </p:blipFill>
        <p:spPr>
          <a:xfrm>
            <a:off x="2289535" y="1642475"/>
            <a:ext cx="7612929" cy="4334992"/>
          </a:xfrm>
          <a:prstGeom prst="rect">
            <a:avLst/>
          </a:prstGeom>
        </p:spPr>
      </p:pic>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Statement of Accounting Policies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B0076C8-CE21-2B98-8C14-C1FB0F9D7FA4}"/>
              </a:ext>
            </a:extLst>
          </p:cNvPr>
          <p:cNvSpPr/>
          <p:nvPr/>
        </p:nvSpPr>
        <p:spPr>
          <a:xfrm>
            <a:off x="2432832" y="2766902"/>
            <a:ext cx="2985831" cy="169333"/>
          </a:xfrm>
          <a:prstGeom prst="rect">
            <a:avLst/>
          </a:prstGeom>
          <a:noFill/>
          <a:ln>
            <a:solidFill>
              <a:schemeClr val="tx1">
                <a:lumMod val="60000"/>
                <a:lumOff val="4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a:p>
        </p:txBody>
      </p:sp>
      <p:sp>
        <p:nvSpPr>
          <p:cNvPr id="39" name="Rectangle 38">
            <a:extLst>
              <a:ext uri="{FF2B5EF4-FFF2-40B4-BE49-F238E27FC236}">
                <a16:creationId xmlns:a16="http://schemas.microsoft.com/office/drawing/2014/main" id="{99487CEF-B048-9580-48E0-391C3A5DD731}"/>
              </a:ext>
            </a:extLst>
          </p:cNvPr>
          <p:cNvSpPr/>
          <p:nvPr/>
        </p:nvSpPr>
        <p:spPr>
          <a:xfrm>
            <a:off x="2432831" y="5291668"/>
            <a:ext cx="2757235" cy="169333"/>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8D73D42B-36F8-07C0-2975-AA27535178E6}"/>
              </a:ext>
            </a:extLst>
          </p:cNvPr>
          <p:cNvSpPr/>
          <p:nvPr/>
        </p:nvSpPr>
        <p:spPr>
          <a:xfrm>
            <a:off x="6680186" y="5672667"/>
            <a:ext cx="1608681" cy="169333"/>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3770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anim calcmode="lin" valueType="num">
                                      <p:cBhvr>
                                        <p:cTn id="13" dur="1000" fill="hold"/>
                                        <p:tgtEl>
                                          <p:spTgt spid="39"/>
                                        </p:tgtEl>
                                        <p:attrNameLst>
                                          <p:attrName>ppt_x</p:attrName>
                                        </p:attrNameLst>
                                      </p:cBhvr>
                                      <p:tavLst>
                                        <p:tav tm="0">
                                          <p:val>
                                            <p:strVal val="#ppt_x"/>
                                          </p:val>
                                        </p:tav>
                                        <p:tav tm="100000">
                                          <p:val>
                                            <p:strVal val="#ppt_x"/>
                                          </p:val>
                                        </p:tav>
                                      </p:tavLst>
                                    </p:anim>
                                    <p:anim calcmode="lin" valueType="num">
                                      <p:cBhvr>
                                        <p:cTn id="14" dur="1000" fill="hold"/>
                                        <p:tgtEl>
                                          <p:spTgt spid="3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1000"/>
                                        <p:tgtEl>
                                          <p:spTgt spid="40"/>
                                        </p:tgtEl>
                                      </p:cBhvr>
                                    </p:animEffect>
                                    <p:anim calcmode="lin" valueType="num">
                                      <p:cBhvr>
                                        <p:cTn id="18" dur="1000" fill="hold"/>
                                        <p:tgtEl>
                                          <p:spTgt spid="40"/>
                                        </p:tgtEl>
                                        <p:attrNameLst>
                                          <p:attrName>ppt_x</p:attrName>
                                        </p:attrNameLst>
                                      </p:cBhvr>
                                      <p:tavLst>
                                        <p:tav tm="0">
                                          <p:val>
                                            <p:strVal val="#ppt_x"/>
                                          </p:val>
                                        </p:tav>
                                        <p:tav tm="100000">
                                          <p:val>
                                            <p:strVal val="#ppt_x"/>
                                          </p:val>
                                        </p:tav>
                                      </p:tavLst>
                                    </p:anim>
                                    <p:anim calcmode="lin" valueType="num">
                                      <p:cBhvr>
                                        <p:cTn id="1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1" nodeType="clickEffect">
                                  <p:stCondLst>
                                    <p:cond delay="0"/>
                                  </p:stCondLst>
                                  <p:childTnLst>
                                    <p:animEffect transition="out" filter="fade">
                                      <p:cBhvr>
                                        <p:cTn id="23" dur="500" tmFilter="0, 0; .2, .5; .8, .5; 1, 0"/>
                                        <p:tgtEl>
                                          <p:spTgt spid="38"/>
                                        </p:tgtEl>
                                      </p:cBhvr>
                                    </p:animEffect>
                                    <p:animScale>
                                      <p:cBhvr>
                                        <p:cTn id="24" dur="250" autoRev="1" fill="hold"/>
                                        <p:tgtEl>
                                          <p:spTgt spid="38"/>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26" presetClass="emph" presetSubtype="0" fill="hold" grpId="1" nodeType="clickEffect">
                                  <p:stCondLst>
                                    <p:cond delay="0"/>
                                  </p:stCondLst>
                                  <p:childTnLst>
                                    <p:animEffect transition="out" filter="fade">
                                      <p:cBhvr>
                                        <p:cTn id="28" dur="500" tmFilter="0, 0; .2, .5; .8, .5; 1, 0"/>
                                        <p:tgtEl>
                                          <p:spTgt spid="39"/>
                                        </p:tgtEl>
                                      </p:cBhvr>
                                    </p:animEffect>
                                    <p:animScale>
                                      <p:cBhvr>
                                        <p:cTn id="29" dur="250" autoRev="1" fill="hold"/>
                                        <p:tgtEl>
                                          <p:spTgt spid="39"/>
                                        </p:tgtEl>
                                      </p:cBhvr>
                                      <p:by x="105000" y="105000"/>
                                    </p:animScale>
                                  </p:childTnLst>
                                </p:cTn>
                              </p:par>
                            </p:childTnLst>
                          </p:cTn>
                        </p:par>
                      </p:childTnLst>
                    </p:cTn>
                  </p:par>
                  <p:par>
                    <p:cTn id="30" fill="hold">
                      <p:stCondLst>
                        <p:cond delay="indefinite"/>
                      </p:stCondLst>
                      <p:childTnLst>
                        <p:par>
                          <p:cTn id="31" fill="hold">
                            <p:stCondLst>
                              <p:cond delay="0"/>
                            </p:stCondLst>
                            <p:childTnLst>
                              <p:par>
                                <p:cTn id="32" presetID="26" presetClass="emph" presetSubtype="0" fill="hold" grpId="1" nodeType="clickEffect">
                                  <p:stCondLst>
                                    <p:cond delay="0"/>
                                  </p:stCondLst>
                                  <p:childTnLst>
                                    <p:animEffect transition="out" filter="fade">
                                      <p:cBhvr>
                                        <p:cTn id="33" dur="500" tmFilter="0, 0; .2, .5; .8, .5; 1, 0"/>
                                        <p:tgtEl>
                                          <p:spTgt spid="40"/>
                                        </p:tgtEl>
                                      </p:cBhvr>
                                    </p:animEffect>
                                    <p:animScale>
                                      <p:cBhvr>
                                        <p:cTn id="34" dur="250" autoRev="1" fill="hold"/>
                                        <p:tgtEl>
                                          <p:spTgt spid="4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8" grpId="1" animBg="1"/>
      <p:bldP spid="39" grpId="0" animBg="1"/>
      <p:bldP spid="39" grpId="1" animBg="1"/>
      <p:bldP spid="40" grpId="0" animBg="1"/>
      <p:bldP spid="40"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Statement of Accounting Policies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8C3A9B6-604B-9E8D-C43C-F152861C5F02}"/>
              </a:ext>
            </a:extLst>
          </p:cNvPr>
          <p:cNvSpPr/>
          <p:nvPr/>
        </p:nvSpPr>
        <p:spPr>
          <a:xfrm>
            <a:off x="3810000" y="4013200"/>
            <a:ext cx="2810933" cy="228600"/>
          </a:xfrm>
          <a:prstGeom prst="rect">
            <a:avLst/>
          </a:prstGeom>
          <a:no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2C9BC835-AA1E-51EE-B9E6-6F9D2AD74A9D}"/>
              </a:ext>
            </a:extLst>
          </p:cNvPr>
          <p:cNvPicPr>
            <a:picLocks noChangeAspect="1"/>
          </p:cNvPicPr>
          <p:nvPr/>
        </p:nvPicPr>
        <p:blipFill>
          <a:blip r:embed="rId2"/>
          <a:stretch>
            <a:fillRect/>
          </a:stretch>
        </p:blipFill>
        <p:spPr>
          <a:xfrm>
            <a:off x="2786585" y="1515911"/>
            <a:ext cx="6618830" cy="4778146"/>
          </a:xfrm>
          <a:prstGeom prst="rect">
            <a:avLst/>
          </a:prstGeom>
        </p:spPr>
      </p:pic>
    </p:spTree>
    <p:extLst>
      <p:ext uri="{BB962C8B-B14F-4D97-AF65-F5344CB8AC3E}">
        <p14:creationId xmlns:p14="http://schemas.microsoft.com/office/powerpoint/2010/main" val="97755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grpId="1" nodeType="clickEffect">
                                  <p:stCondLst>
                                    <p:cond delay="0"/>
                                  </p:stCondLst>
                                  <p:childTnLst>
                                    <p:animEffect transition="out" filter="fade">
                                      <p:cBhvr>
                                        <p:cTn id="13" dur="500" tmFilter="0, 0; .2, .5; .8, .5; 1, 0"/>
                                        <p:tgtEl>
                                          <p:spTgt spid="6"/>
                                        </p:tgtEl>
                                      </p:cBhvr>
                                    </p:animEffect>
                                    <p:animScale>
                                      <p:cBhvr>
                                        <p:cTn id="14"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Income &amp; Expenditure - Income</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F7452EA-1B96-2AD8-6060-88C3B8451C71}"/>
              </a:ext>
            </a:extLst>
          </p:cNvPr>
          <p:cNvPicPr>
            <a:picLocks noChangeAspect="1"/>
          </p:cNvPicPr>
          <p:nvPr/>
        </p:nvPicPr>
        <p:blipFill>
          <a:blip r:embed="rId2"/>
          <a:stretch>
            <a:fillRect/>
          </a:stretch>
        </p:blipFill>
        <p:spPr>
          <a:xfrm>
            <a:off x="1690770" y="1523999"/>
            <a:ext cx="8810459" cy="4481621"/>
          </a:xfrm>
          <a:prstGeom prst="rect">
            <a:avLst/>
          </a:prstGeom>
        </p:spPr>
      </p:pic>
    </p:spTree>
    <p:extLst>
      <p:ext uri="{BB962C8B-B14F-4D97-AF65-F5344CB8AC3E}">
        <p14:creationId xmlns:p14="http://schemas.microsoft.com/office/powerpoint/2010/main" val="1479865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Income &amp; Expenditure - Expenditure</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FF175BB7-5498-BCFB-6ED0-3D8FF2419DEE}"/>
              </a:ext>
            </a:extLst>
          </p:cNvPr>
          <p:cNvPicPr>
            <a:picLocks noChangeAspect="1"/>
          </p:cNvPicPr>
          <p:nvPr/>
        </p:nvPicPr>
        <p:blipFill>
          <a:blip r:embed="rId2"/>
          <a:stretch>
            <a:fillRect/>
          </a:stretch>
        </p:blipFill>
        <p:spPr>
          <a:xfrm>
            <a:off x="610312" y="1591205"/>
            <a:ext cx="10971375" cy="4191529"/>
          </a:xfrm>
          <a:prstGeom prst="rect">
            <a:avLst/>
          </a:prstGeom>
        </p:spPr>
      </p:pic>
    </p:spTree>
    <p:extLst>
      <p:ext uri="{BB962C8B-B14F-4D97-AF65-F5344CB8AC3E}">
        <p14:creationId xmlns:p14="http://schemas.microsoft.com/office/powerpoint/2010/main" val="2386212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41563F-CBC6-0C80-44AC-D1AEEBFE94A1}"/>
              </a:ext>
            </a:extLst>
          </p:cNvPr>
          <p:cNvPicPr>
            <a:picLocks noChangeAspect="1"/>
          </p:cNvPicPr>
          <p:nvPr/>
        </p:nvPicPr>
        <p:blipFill>
          <a:blip r:embed="rId2"/>
          <a:stretch>
            <a:fillRect/>
          </a:stretch>
        </p:blipFill>
        <p:spPr>
          <a:xfrm>
            <a:off x="729500" y="1766101"/>
            <a:ext cx="9148576" cy="2794474"/>
          </a:xfrm>
          <a:prstGeom prst="rect">
            <a:avLst/>
          </a:prstGeom>
        </p:spPr>
      </p:pic>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Income &amp; Expenditure - Analysis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7D815CC2-93E4-7FA9-7B7E-F9DF3B416097}"/>
              </a:ext>
            </a:extLst>
          </p:cNvPr>
          <p:cNvSpPr txBox="1"/>
          <p:nvPr/>
        </p:nvSpPr>
        <p:spPr>
          <a:xfrm>
            <a:off x="9806609" y="2564451"/>
            <a:ext cx="2584174" cy="923330"/>
          </a:xfrm>
          <a:prstGeom prst="rect">
            <a:avLst/>
          </a:prstGeom>
          <a:noFill/>
        </p:spPr>
        <p:txBody>
          <a:bodyPr wrap="square" rtlCol="0">
            <a:spAutoFit/>
          </a:bodyPr>
          <a:lstStyle/>
          <a:p>
            <a:r>
              <a:rPr lang="en-GB" dirty="0"/>
              <a:t>Net of movements to/from EMR’s and overspend on budgets. </a:t>
            </a:r>
          </a:p>
        </p:txBody>
      </p:sp>
      <p:cxnSp>
        <p:nvCxnSpPr>
          <p:cNvPr id="8" name="Straight Arrow Connector 7">
            <a:extLst>
              <a:ext uri="{FF2B5EF4-FFF2-40B4-BE49-F238E27FC236}">
                <a16:creationId xmlns:a16="http://schemas.microsoft.com/office/drawing/2014/main" id="{CD22EC62-0DF9-5784-5EFA-A06A7AD48FAD}"/>
              </a:ext>
            </a:extLst>
          </p:cNvPr>
          <p:cNvCxnSpPr>
            <a:cxnSpLocks/>
          </p:cNvCxnSpPr>
          <p:nvPr/>
        </p:nvCxnSpPr>
        <p:spPr>
          <a:xfrm flipH="1">
            <a:off x="9673839" y="3429000"/>
            <a:ext cx="957008" cy="383573"/>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11" name="TextBox 10">
            <a:extLst>
              <a:ext uri="{FF2B5EF4-FFF2-40B4-BE49-F238E27FC236}">
                <a16:creationId xmlns:a16="http://schemas.microsoft.com/office/drawing/2014/main" id="{64ED3DA8-8AE6-EB2D-BD49-98FB91C322ED}"/>
              </a:ext>
            </a:extLst>
          </p:cNvPr>
          <p:cNvSpPr txBox="1"/>
          <p:nvPr/>
        </p:nvSpPr>
        <p:spPr>
          <a:xfrm>
            <a:off x="5721531" y="4863548"/>
            <a:ext cx="2508069" cy="646331"/>
          </a:xfrm>
          <a:prstGeom prst="rect">
            <a:avLst/>
          </a:prstGeom>
          <a:noFill/>
        </p:spPr>
        <p:txBody>
          <a:bodyPr wrap="square" rtlCol="0">
            <a:spAutoFit/>
          </a:bodyPr>
          <a:lstStyle/>
          <a:p>
            <a:r>
              <a:rPr lang="en-GB" dirty="0"/>
              <a:t>General reserve at the beginning of 2023/24</a:t>
            </a:r>
          </a:p>
        </p:txBody>
      </p:sp>
      <p:cxnSp>
        <p:nvCxnSpPr>
          <p:cNvPr id="13" name="Straight Arrow Connector 12">
            <a:extLst>
              <a:ext uri="{FF2B5EF4-FFF2-40B4-BE49-F238E27FC236}">
                <a16:creationId xmlns:a16="http://schemas.microsoft.com/office/drawing/2014/main" id="{BD4313B9-B6DC-B884-E873-F1181CF8E132}"/>
              </a:ext>
            </a:extLst>
          </p:cNvPr>
          <p:cNvCxnSpPr>
            <a:cxnSpLocks/>
          </p:cNvCxnSpPr>
          <p:nvPr/>
        </p:nvCxnSpPr>
        <p:spPr>
          <a:xfrm flipV="1">
            <a:off x="7951304" y="4293704"/>
            <a:ext cx="1192696" cy="584248"/>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56292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Balance Sheet – Current Assets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A9F05AD-4781-9C03-363F-9C7E6094A941}"/>
              </a:ext>
            </a:extLst>
          </p:cNvPr>
          <p:cNvSpPr txBox="1"/>
          <p:nvPr/>
        </p:nvSpPr>
        <p:spPr>
          <a:xfrm>
            <a:off x="8775519" y="3468757"/>
            <a:ext cx="2864373" cy="1477328"/>
          </a:xfrm>
          <a:prstGeom prst="rect">
            <a:avLst/>
          </a:prstGeom>
          <a:noFill/>
        </p:spPr>
        <p:txBody>
          <a:bodyPr wrap="square" rtlCol="0">
            <a:spAutoFit/>
          </a:bodyPr>
          <a:lstStyle/>
          <a:p>
            <a:r>
              <a:rPr lang="en-GB" dirty="0"/>
              <a:t>Assets = Bank balances, cash balances and monies owed to the Council.</a:t>
            </a:r>
          </a:p>
          <a:p>
            <a:r>
              <a:rPr lang="en-GB" dirty="0"/>
              <a:t>(Pre-payments are ‘owed by FY 2023/24)</a:t>
            </a:r>
          </a:p>
        </p:txBody>
      </p:sp>
      <p:pic>
        <p:nvPicPr>
          <p:cNvPr id="6" name="Picture 5">
            <a:extLst>
              <a:ext uri="{FF2B5EF4-FFF2-40B4-BE49-F238E27FC236}">
                <a16:creationId xmlns:a16="http://schemas.microsoft.com/office/drawing/2014/main" id="{C856099B-DCF3-1C48-8E27-268869ADE19E}"/>
              </a:ext>
            </a:extLst>
          </p:cNvPr>
          <p:cNvPicPr>
            <a:picLocks noChangeAspect="1"/>
          </p:cNvPicPr>
          <p:nvPr/>
        </p:nvPicPr>
        <p:blipFill>
          <a:blip r:embed="rId2"/>
          <a:stretch>
            <a:fillRect/>
          </a:stretch>
        </p:blipFill>
        <p:spPr>
          <a:xfrm>
            <a:off x="2896300" y="1540957"/>
            <a:ext cx="5650461" cy="4512180"/>
          </a:xfrm>
          <a:prstGeom prst="rect">
            <a:avLst/>
          </a:prstGeom>
        </p:spPr>
      </p:pic>
    </p:spTree>
    <p:extLst>
      <p:ext uri="{BB962C8B-B14F-4D97-AF65-F5344CB8AC3E}">
        <p14:creationId xmlns:p14="http://schemas.microsoft.com/office/powerpoint/2010/main" val="357011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Balance Sheet – Current Liabilities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85E0CEBD-D83C-3A9C-5564-599C76F91CE8}"/>
              </a:ext>
            </a:extLst>
          </p:cNvPr>
          <p:cNvSpPr txBox="1"/>
          <p:nvPr/>
        </p:nvSpPr>
        <p:spPr>
          <a:xfrm>
            <a:off x="8706678" y="2239617"/>
            <a:ext cx="2904130" cy="1200329"/>
          </a:xfrm>
          <a:prstGeom prst="rect">
            <a:avLst/>
          </a:prstGeom>
          <a:noFill/>
        </p:spPr>
        <p:txBody>
          <a:bodyPr wrap="square" rtlCol="0">
            <a:spAutoFit/>
          </a:bodyPr>
          <a:lstStyle/>
          <a:p>
            <a:r>
              <a:rPr lang="en-GB" dirty="0"/>
              <a:t>Liabilities = Monies owed by the Council.</a:t>
            </a:r>
          </a:p>
          <a:p>
            <a:r>
              <a:rPr lang="en-GB" dirty="0"/>
              <a:t>(Accruals are ‘owed’ to FY 2023/24)</a:t>
            </a:r>
          </a:p>
        </p:txBody>
      </p:sp>
      <p:pic>
        <p:nvPicPr>
          <p:cNvPr id="6" name="Picture 5">
            <a:extLst>
              <a:ext uri="{FF2B5EF4-FFF2-40B4-BE49-F238E27FC236}">
                <a16:creationId xmlns:a16="http://schemas.microsoft.com/office/drawing/2014/main" id="{4CDBB167-7CB4-F51F-7E4E-AA51A366FDF3}"/>
              </a:ext>
            </a:extLst>
          </p:cNvPr>
          <p:cNvPicPr>
            <a:picLocks noChangeAspect="1"/>
          </p:cNvPicPr>
          <p:nvPr/>
        </p:nvPicPr>
        <p:blipFill>
          <a:blip r:embed="rId2"/>
          <a:stretch>
            <a:fillRect/>
          </a:stretch>
        </p:blipFill>
        <p:spPr>
          <a:xfrm>
            <a:off x="913715" y="1740626"/>
            <a:ext cx="7792963" cy="3153153"/>
          </a:xfrm>
          <a:prstGeom prst="rect">
            <a:avLst/>
          </a:prstGeom>
        </p:spPr>
      </p:pic>
    </p:spTree>
    <p:extLst>
      <p:ext uri="{BB962C8B-B14F-4D97-AF65-F5344CB8AC3E}">
        <p14:creationId xmlns:p14="http://schemas.microsoft.com/office/powerpoint/2010/main" val="287650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Balance Sheet – Represented By</a:t>
            </a:r>
          </a:p>
        </p:txBody>
      </p:sp>
      <p:sp>
        <p:nvSpPr>
          <p:cNvPr id="2" name="TextBox 1">
            <a:extLst>
              <a:ext uri="{FF2B5EF4-FFF2-40B4-BE49-F238E27FC236}">
                <a16:creationId xmlns:a16="http://schemas.microsoft.com/office/drawing/2014/main" id="{0FB4AE9A-F91C-2876-0352-04627087B35B}"/>
              </a:ext>
            </a:extLst>
          </p:cNvPr>
          <p:cNvSpPr txBox="1"/>
          <p:nvPr/>
        </p:nvSpPr>
        <p:spPr>
          <a:xfrm>
            <a:off x="468232" y="2359912"/>
            <a:ext cx="3632999" cy="923330"/>
          </a:xfrm>
          <a:prstGeom prst="rect">
            <a:avLst/>
          </a:prstGeom>
          <a:noFill/>
        </p:spPr>
        <p:txBody>
          <a:bodyPr wrap="square" rtlCol="0">
            <a:spAutoFit/>
          </a:bodyPr>
          <a:lstStyle/>
          <a:p>
            <a:r>
              <a:rPr lang="en-GB" dirty="0"/>
              <a:t>General reserve + EMR balances at year end = Assets-Liabilities. </a:t>
            </a:r>
          </a:p>
          <a:p>
            <a:endParaRPr lang="en-GB" dirty="0"/>
          </a:p>
        </p:txBody>
      </p:sp>
      <p:pic>
        <p:nvPicPr>
          <p:cNvPr id="6" name="Picture 5">
            <a:extLst>
              <a:ext uri="{FF2B5EF4-FFF2-40B4-BE49-F238E27FC236}">
                <a16:creationId xmlns:a16="http://schemas.microsoft.com/office/drawing/2014/main" id="{19177B17-4C30-23DD-9C6B-48269CE978E1}"/>
              </a:ext>
            </a:extLst>
          </p:cNvPr>
          <p:cNvPicPr>
            <a:picLocks noChangeAspect="1"/>
          </p:cNvPicPr>
          <p:nvPr/>
        </p:nvPicPr>
        <p:blipFill>
          <a:blip r:embed="rId2"/>
          <a:stretch>
            <a:fillRect/>
          </a:stretch>
        </p:blipFill>
        <p:spPr>
          <a:xfrm>
            <a:off x="4663435" y="1541296"/>
            <a:ext cx="4060003" cy="1809601"/>
          </a:xfrm>
          <a:prstGeom prst="rect">
            <a:avLst/>
          </a:prstGeom>
        </p:spPr>
      </p:pic>
      <p:pic>
        <p:nvPicPr>
          <p:cNvPr id="8" name="Picture 7">
            <a:extLst>
              <a:ext uri="{FF2B5EF4-FFF2-40B4-BE49-F238E27FC236}">
                <a16:creationId xmlns:a16="http://schemas.microsoft.com/office/drawing/2014/main" id="{280CBF93-FE9B-871B-F31F-C997AAEC081A}"/>
              </a:ext>
            </a:extLst>
          </p:cNvPr>
          <p:cNvPicPr>
            <a:picLocks noChangeAspect="1"/>
          </p:cNvPicPr>
          <p:nvPr/>
        </p:nvPicPr>
        <p:blipFill>
          <a:blip r:embed="rId3"/>
          <a:stretch>
            <a:fillRect/>
          </a:stretch>
        </p:blipFill>
        <p:spPr>
          <a:xfrm>
            <a:off x="4101231" y="3193762"/>
            <a:ext cx="4622207" cy="3291128"/>
          </a:xfrm>
          <a:prstGeom prst="rect">
            <a:avLst/>
          </a:prstGeom>
        </p:spPr>
      </p:pic>
    </p:spTree>
    <p:extLst>
      <p:ext uri="{BB962C8B-B14F-4D97-AF65-F5344CB8AC3E}">
        <p14:creationId xmlns:p14="http://schemas.microsoft.com/office/powerpoint/2010/main" val="397365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B4E89F08-12E1-4578-B760-FBEC304DB7C4}"/>
              </a:ext>
            </a:extLst>
          </p:cNvPr>
          <p:cNvPicPr>
            <a:picLocks noChangeAspect="1"/>
          </p:cNvPicPr>
          <p:nvPr/>
        </p:nvPicPr>
        <p:blipFill>
          <a:blip r:embed="rId2"/>
          <a:stretch>
            <a:fillRect/>
          </a:stretch>
        </p:blipFill>
        <p:spPr>
          <a:xfrm>
            <a:off x="2064569" y="1614487"/>
            <a:ext cx="8062861" cy="4196653"/>
          </a:xfrm>
          <a:prstGeom prst="rect">
            <a:avLst/>
          </a:prstGeom>
        </p:spPr>
      </p:pic>
    </p:spTree>
    <p:extLst>
      <p:ext uri="{BB962C8B-B14F-4D97-AF65-F5344CB8AC3E}">
        <p14:creationId xmlns:p14="http://schemas.microsoft.com/office/powerpoint/2010/main" val="2004727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52763F1C-7EE8-C93C-B670-698B7221DE55}"/>
              </a:ext>
            </a:extLst>
          </p:cNvPr>
          <p:cNvPicPr>
            <a:picLocks noChangeAspect="1"/>
          </p:cNvPicPr>
          <p:nvPr/>
        </p:nvPicPr>
        <p:blipFill>
          <a:blip r:embed="rId2"/>
          <a:stretch>
            <a:fillRect/>
          </a:stretch>
        </p:blipFill>
        <p:spPr>
          <a:xfrm>
            <a:off x="522750" y="1667933"/>
            <a:ext cx="5422046" cy="1484296"/>
          </a:xfrm>
          <a:prstGeom prst="rect">
            <a:avLst/>
          </a:prstGeom>
        </p:spPr>
      </p:pic>
      <p:pic>
        <p:nvPicPr>
          <p:cNvPr id="6" name="Picture 5">
            <a:extLst>
              <a:ext uri="{FF2B5EF4-FFF2-40B4-BE49-F238E27FC236}">
                <a16:creationId xmlns:a16="http://schemas.microsoft.com/office/drawing/2014/main" id="{97E46193-A04F-32F4-2927-EC1B93BB1354}"/>
              </a:ext>
            </a:extLst>
          </p:cNvPr>
          <p:cNvPicPr>
            <a:picLocks noChangeAspect="1"/>
          </p:cNvPicPr>
          <p:nvPr/>
        </p:nvPicPr>
        <p:blipFill>
          <a:blip r:embed="rId3"/>
          <a:stretch>
            <a:fillRect/>
          </a:stretch>
        </p:blipFill>
        <p:spPr>
          <a:xfrm>
            <a:off x="6173694" y="1636669"/>
            <a:ext cx="5105400" cy="4096816"/>
          </a:xfrm>
          <a:prstGeom prst="rect">
            <a:avLst/>
          </a:prstGeom>
        </p:spPr>
      </p:pic>
      <p:pic>
        <p:nvPicPr>
          <p:cNvPr id="12" name="Picture 11">
            <a:extLst>
              <a:ext uri="{FF2B5EF4-FFF2-40B4-BE49-F238E27FC236}">
                <a16:creationId xmlns:a16="http://schemas.microsoft.com/office/drawing/2014/main" id="{F032175B-8A29-76F2-F0AF-0710B040D6C9}"/>
              </a:ext>
            </a:extLst>
          </p:cNvPr>
          <p:cNvPicPr>
            <a:picLocks noChangeAspect="1"/>
          </p:cNvPicPr>
          <p:nvPr/>
        </p:nvPicPr>
        <p:blipFill>
          <a:blip r:embed="rId4"/>
          <a:stretch>
            <a:fillRect/>
          </a:stretch>
        </p:blipFill>
        <p:spPr>
          <a:xfrm>
            <a:off x="6626754" y="5665258"/>
            <a:ext cx="4720074" cy="510724"/>
          </a:xfrm>
          <a:prstGeom prst="rect">
            <a:avLst/>
          </a:prstGeom>
        </p:spPr>
      </p:pic>
    </p:spTree>
    <p:extLst>
      <p:ext uri="{BB962C8B-B14F-4D97-AF65-F5344CB8AC3E}">
        <p14:creationId xmlns:p14="http://schemas.microsoft.com/office/powerpoint/2010/main" val="3873952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C5EEBE-9911-8A4B-8108-5D649D88A581}"/>
              </a:ext>
            </a:extLst>
          </p:cNvPr>
          <p:cNvSpPr>
            <a:spLocks noGrp="1"/>
          </p:cNvSpPr>
          <p:nvPr>
            <p:ph type="title"/>
          </p:nvPr>
        </p:nvSpPr>
        <p:spPr/>
        <p:txBody>
          <a:bodyPr/>
          <a:lstStyle/>
          <a:p>
            <a:r>
              <a:rPr lang="en-US" dirty="0"/>
              <a:t>Annual Governance &amp; Accountability Return</a:t>
            </a:r>
            <a:br>
              <a:rPr lang="en-US" dirty="0"/>
            </a:br>
            <a:r>
              <a:rPr lang="en-US" dirty="0"/>
              <a:t>AGAR – Annual Internal Audit Report 2022-23</a:t>
            </a:r>
          </a:p>
        </p:txBody>
      </p:sp>
      <p:sp>
        <p:nvSpPr>
          <p:cNvPr id="10" name="TextBox 9">
            <a:extLst>
              <a:ext uri="{FF2B5EF4-FFF2-40B4-BE49-F238E27FC236}">
                <a16:creationId xmlns:a16="http://schemas.microsoft.com/office/drawing/2014/main" id="{73792DFD-2B49-481A-29B9-DBCA4C5533E8}"/>
              </a:ext>
            </a:extLst>
          </p:cNvPr>
          <p:cNvSpPr txBox="1"/>
          <p:nvPr/>
        </p:nvSpPr>
        <p:spPr>
          <a:xfrm>
            <a:off x="477012" y="1622970"/>
            <a:ext cx="3988971" cy="1754326"/>
          </a:xfrm>
          <a:prstGeom prst="rect">
            <a:avLst/>
          </a:prstGeom>
          <a:noFill/>
        </p:spPr>
        <p:txBody>
          <a:bodyPr wrap="square" rtlCol="0">
            <a:spAutoFit/>
          </a:bodyPr>
          <a:lstStyle/>
          <a:p>
            <a:pPr algn="ctr"/>
            <a:r>
              <a:rPr lang="en-GB" b="0" i="0" dirty="0">
                <a:effectLst/>
              </a:rPr>
              <a:t>The Internal Auditor, </a:t>
            </a:r>
          </a:p>
          <a:p>
            <a:pPr algn="ctr"/>
            <a:r>
              <a:rPr lang="en-GB" dirty="0"/>
              <a:t>Darkin Miller – Chartered Accountants</a:t>
            </a:r>
            <a:r>
              <a:rPr lang="en-GB" b="0" i="0" dirty="0">
                <a:effectLst/>
              </a:rPr>
              <a:t> </a:t>
            </a:r>
          </a:p>
          <a:p>
            <a:pPr algn="ctr"/>
            <a:r>
              <a:rPr lang="en-GB" b="0" i="0" dirty="0">
                <a:effectLst/>
              </a:rPr>
              <a:t>has completed the internal audit for 2022/23.</a:t>
            </a:r>
          </a:p>
          <a:p>
            <a:pPr algn="ctr"/>
            <a:r>
              <a:rPr lang="en-GB" dirty="0"/>
              <a:t>She then completes this section of the AGAR….</a:t>
            </a:r>
          </a:p>
        </p:txBody>
      </p:sp>
      <p:pic>
        <p:nvPicPr>
          <p:cNvPr id="3" name="Picture 2">
            <a:extLst>
              <a:ext uri="{FF2B5EF4-FFF2-40B4-BE49-F238E27FC236}">
                <a16:creationId xmlns:a16="http://schemas.microsoft.com/office/drawing/2014/main" id="{BB59A4E7-2559-59C1-F965-89637093E600}"/>
              </a:ext>
            </a:extLst>
          </p:cNvPr>
          <p:cNvPicPr>
            <a:picLocks noChangeAspect="1"/>
          </p:cNvPicPr>
          <p:nvPr/>
        </p:nvPicPr>
        <p:blipFill>
          <a:blip r:embed="rId2"/>
          <a:stretch>
            <a:fillRect/>
          </a:stretch>
        </p:blipFill>
        <p:spPr>
          <a:xfrm>
            <a:off x="5214784" y="1667939"/>
            <a:ext cx="6486525" cy="4114800"/>
          </a:xfrm>
          <a:prstGeom prst="rect">
            <a:avLst/>
          </a:prstGeom>
        </p:spPr>
      </p:pic>
    </p:spTree>
    <p:extLst>
      <p:ext uri="{BB962C8B-B14F-4D97-AF65-F5344CB8AC3E}">
        <p14:creationId xmlns:p14="http://schemas.microsoft.com/office/powerpoint/2010/main" val="123337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6C44AE2-B4CD-61AC-2CC2-18778EA21809}"/>
              </a:ext>
            </a:extLst>
          </p:cNvPr>
          <p:cNvPicPr>
            <a:picLocks noChangeAspect="1"/>
          </p:cNvPicPr>
          <p:nvPr/>
        </p:nvPicPr>
        <p:blipFill>
          <a:blip r:embed="rId2"/>
          <a:stretch>
            <a:fillRect/>
          </a:stretch>
        </p:blipFill>
        <p:spPr>
          <a:xfrm>
            <a:off x="1192220" y="1663771"/>
            <a:ext cx="9058621" cy="842361"/>
          </a:xfrm>
          <a:prstGeom prst="rect">
            <a:avLst/>
          </a:prstGeom>
        </p:spPr>
      </p:pic>
    </p:spTree>
    <p:extLst>
      <p:ext uri="{BB962C8B-B14F-4D97-AF65-F5344CB8AC3E}">
        <p14:creationId xmlns:p14="http://schemas.microsoft.com/office/powerpoint/2010/main" val="2129703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3228500-6809-DC0B-C1CB-753CD68000CE}"/>
              </a:ext>
            </a:extLst>
          </p:cNvPr>
          <p:cNvPicPr>
            <a:picLocks noChangeAspect="1"/>
          </p:cNvPicPr>
          <p:nvPr/>
        </p:nvPicPr>
        <p:blipFill>
          <a:blip r:embed="rId2"/>
          <a:stretch>
            <a:fillRect/>
          </a:stretch>
        </p:blipFill>
        <p:spPr>
          <a:xfrm>
            <a:off x="390524" y="1856845"/>
            <a:ext cx="5705475" cy="2466975"/>
          </a:xfrm>
          <a:prstGeom prst="rect">
            <a:avLst/>
          </a:prstGeom>
        </p:spPr>
      </p:pic>
      <p:pic>
        <p:nvPicPr>
          <p:cNvPr id="8" name="Picture 7">
            <a:extLst>
              <a:ext uri="{FF2B5EF4-FFF2-40B4-BE49-F238E27FC236}">
                <a16:creationId xmlns:a16="http://schemas.microsoft.com/office/drawing/2014/main" id="{F278BB0C-AFC4-4A81-AE7C-8B02025842EF}"/>
              </a:ext>
            </a:extLst>
          </p:cNvPr>
          <p:cNvPicPr>
            <a:picLocks noChangeAspect="1"/>
          </p:cNvPicPr>
          <p:nvPr/>
        </p:nvPicPr>
        <p:blipFill>
          <a:blip r:embed="rId3"/>
          <a:stretch>
            <a:fillRect/>
          </a:stretch>
        </p:blipFill>
        <p:spPr>
          <a:xfrm>
            <a:off x="6096000" y="2576512"/>
            <a:ext cx="5067300" cy="1704975"/>
          </a:xfrm>
          <a:prstGeom prst="rect">
            <a:avLst/>
          </a:prstGeom>
        </p:spPr>
      </p:pic>
    </p:spTree>
    <p:extLst>
      <p:ext uri="{BB962C8B-B14F-4D97-AF65-F5344CB8AC3E}">
        <p14:creationId xmlns:p14="http://schemas.microsoft.com/office/powerpoint/2010/main" val="83220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9FD5411-1662-DB1E-7D8C-25BF6AC40994}"/>
              </a:ext>
            </a:extLst>
          </p:cNvPr>
          <p:cNvPicPr>
            <a:picLocks noChangeAspect="1"/>
          </p:cNvPicPr>
          <p:nvPr/>
        </p:nvPicPr>
        <p:blipFill>
          <a:blip r:embed="rId2"/>
          <a:stretch>
            <a:fillRect/>
          </a:stretch>
        </p:blipFill>
        <p:spPr>
          <a:xfrm>
            <a:off x="1731289" y="1616073"/>
            <a:ext cx="8729421" cy="3870326"/>
          </a:xfrm>
          <a:prstGeom prst="rect">
            <a:avLst/>
          </a:prstGeom>
        </p:spPr>
      </p:pic>
    </p:spTree>
    <p:extLst>
      <p:ext uri="{BB962C8B-B14F-4D97-AF65-F5344CB8AC3E}">
        <p14:creationId xmlns:p14="http://schemas.microsoft.com/office/powerpoint/2010/main" val="7971484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33921980-BB6E-6BAA-E307-98BD880948BC}"/>
              </a:ext>
            </a:extLst>
          </p:cNvPr>
          <p:cNvPicPr>
            <a:picLocks noChangeAspect="1"/>
          </p:cNvPicPr>
          <p:nvPr/>
        </p:nvPicPr>
        <p:blipFill>
          <a:blip r:embed="rId2"/>
          <a:stretch>
            <a:fillRect/>
          </a:stretch>
        </p:blipFill>
        <p:spPr>
          <a:xfrm>
            <a:off x="2333625" y="1523999"/>
            <a:ext cx="7524750" cy="4732547"/>
          </a:xfrm>
          <a:prstGeom prst="rect">
            <a:avLst/>
          </a:prstGeom>
        </p:spPr>
      </p:pic>
    </p:spTree>
    <p:extLst>
      <p:ext uri="{BB962C8B-B14F-4D97-AF65-F5344CB8AC3E}">
        <p14:creationId xmlns:p14="http://schemas.microsoft.com/office/powerpoint/2010/main" val="17483708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17A1CC51-CA06-12A7-F73F-D4282B3808E8}"/>
              </a:ext>
            </a:extLst>
          </p:cNvPr>
          <p:cNvPicPr>
            <a:picLocks noChangeAspect="1"/>
          </p:cNvPicPr>
          <p:nvPr/>
        </p:nvPicPr>
        <p:blipFill>
          <a:blip r:embed="rId2"/>
          <a:stretch>
            <a:fillRect/>
          </a:stretch>
        </p:blipFill>
        <p:spPr>
          <a:xfrm>
            <a:off x="295276" y="1657309"/>
            <a:ext cx="6020857" cy="4511150"/>
          </a:xfrm>
          <a:prstGeom prst="rect">
            <a:avLst/>
          </a:prstGeom>
        </p:spPr>
      </p:pic>
      <p:pic>
        <p:nvPicPr>
          <p:cNvPr id="8" name="Picture 7">
            <a:extLst>
              <a:ext uri="{FF2B5EF4-FFF2-40B4-BE49-F238E27FC236}">
                <a16:creationId xmlns:a16="http://schemas.microsoft.com/office/drawing/2014/main" id="{D4AAF546-1F20-C9FE-FE49-A240C42C8985}"/>
              </a:ext>
            </a:extLst>
          </p:cNvPr>
          <p:cNvPicPr>
            <a:picLocks noChangeAspect="1"/>
          </p:cNvPicPr>
          <p:nvPr/>
        </p:nvPicPr>
        <p:blipFill>
          <a:blip r:embed="rId3"/>
          <a:stretch>
            <a:fillRect/>
          </a:stretch>
        </p:blipFill>
        <p:spPr>
          <a:xfrm>
            <a:off x="6516657" y="2032987"/>
            <a:ext cx="5556810" cy="1577180"/>
          </a:xfrm>
          <a:prstGeom prst="rect">
            <a:avLst/>
          </a:prstGeom>
        </p:spPr>
      </p:pic>
    </p:spTree>
    <p:extLst>
      <p:ext uri="{BB962C8B-B14F-4D97-AF65-F5344CB8AC3E}">
        <p14:creationId xmlns:p14="http://schemas.microsoft.com/office/powerpoint/2010/main" val="2361845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102CB55-DF9C-C3D6-60A2-0300BAA193D2}"/>
              </a:ext>
            </a:extLst>
          </p:cNvPr>
          <p:cNvPicPr>
            <a:picLocks noChangeAspect="1"/>
          </p:cNvPicPr>
          <p:nvPr/>
        </p:nvPicPr>
        <p:blipFill>
          <a:blip r:embed="rId2"/>
          <a:stretch>
            <a:fillRect/>
          </a:stretch>
        </p:blipFill>
        <p:spPr>
          <a:xfrm>
            <a:off x="1064131" y="1741608"/>
            <a:ext cx="9314799" cy="2011892"/>
          </a:xfrm>
          <a:prstGeom prst="rect">
            <a:avLst/>
          </a:prstGeom>
        </p:spPr>
      </p:pic>
      <p:sp>
        <p:nvSpPr>
          <p:cNvPr id="5" name="Title 4">
            <a:extLst>
              <a:ext uri="{FF2B5EF4-FFF2-40B4-BE49-F238E27FC236}">
                <a16:creationId xmlns:a16="http://schemas.microsoft.com/office/drawing/2014/main" id="{61F3A2BD-587C-625E-C25D-CB1365C6A854}"/>
              </a:ext>
            </a:extLst>
          </p:cNvPr>
          <p:cNvSpPr>
            <a:spLocks noGrp="1"/>
          </p:cNvSpPr>
          <p:nvPr>
            <p:ph type="title"/>
          </p:nvPr>
        </p:nvSpPr>
        <p:spPr/>
        <p:txBody>
          <a:bodyPr/>
          <a:lstStyle/>
          <a:p>
            <a:r>
              <a:rPr lang="en-GB" dirty="0"/>
              <a:t>Year End Financial Statements</a:t>
            </a:r>
            <a:br>
              <a:rPr lang="en-GB" dirty="0"/>
            </a:br>
            <a:r>
              <a:rPr lang="en-GB" dirty="0"/>
              <a:t>Notes to the Accounts</a:t>
            </a:r>
          </a:p>
        </p:txBody>
      </p:sp>
      <p:sp>
        <p:nvSpPr>
          <p:cNvPr id="37" name="Rectangle 36">
            <a:extLst>
              <a:ext uri="{FF2B5EF4-FFF2-40B4-BE49-F238E27FC236}">
                <a16:creationId xmlns:a16="http://schemas.microsoft.com/office/drawing/2014/main" id="{D71BF3F7-E448-6178-5292-EDD4AB314CCF}"/>
              </a:ext>
            </a:extLst>
          </p:cNvPr>
          <p:cNvSpPr/>
          <p:nvPr/>
        </p:nvSpPr>
        <p:spPr>
          <a:xfrm>
            <a:off x="2847703" y="2673531"/>
            <a:ext cx="2873828" cy="1480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398120E-2D84-CFC0-0E93-418F68DE30C1}"/>
              </a:ext>
            </a:extLst>
          </p:cNvPr>
          <p:cNvSpPr txBox="1"/>
          <p:nvPr/>
        </p:nvSpPr>
        <p:spPr>
          <a:xfrm>
            <a:off x="821635" y="4539343"/>
            <a:ext cx="4899896" cy="1200329"/>
          </a:xfrm>
          <a:prstGeom prst="rect">
            <a:avLst/>
          </a:prstGeom>
          <a:noFill/>
        </p:spPr>
        <p:txBody>
          <a:bodyPr wrap="square" rtlCol="0">
            <a:spAutoFit/>
          </a:bodyPr>
          <a:lstStyle/>
          <a:p>
            <a:r>
              <a:rPr lang="en-GB" dirty="0"/>
              <a:t>A liability that may occur depending on the outcome of an uncertain event. E.g. There are legal proceedings against the council which have not come to a conclusion at year end. </a:t>
            </a:r>
          </a:p>
        </p:txBody>
      </p:sp>
      <p:cxnSp>
        <p:nvCxnSpPr>
          <p:cNvPr id="7" name="Straight Arrow Connector 6">
            <a:extLst>
              <a:ext uri="{FF2B5EF4-FFF2-40B4-BE49-F238E27FC236}">
                <a16:creationId xmlns:a16="http://schemas.microsoft.com/office/drawing/2014/main" id="{BC2D2FED-313B-7D50-F98F-A2F0E2015A07}"/>
              </a:ext>
            </a:extLst>
          </p:cNvPr>
          <p:cNvCxnSpPr>
            <a:cxnSpLocks/>
          </p:cNvCxnSpPr>
          <p:nvPr/>
        </p:nvCxnSpPr>
        <p:spPr>
          <a:xfrm flipV="1">
            <a:off x="1232452" y="3710609"/>
            <a:ext cx="974362" cy="828734"/>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64640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2627F8-082A-1006-EF4B-409A7DFDFFF2}"/>
              </a:ext>
            </a:extLst>
          </p:cNvPr>
          <p:cNvSpPr txBox="1"/>
          <p:nvPr/>
        </p:nvSpPr>
        <p:spPr>
          <a:xfrm>
            <a:off x="1117599" y="1684867"/>
            <a:ext cx="8009467" cy="1200329"/>
          </a:xfrm>
          <a:prstGeom prst="rect">
            <a:avLst/>
          </a:prstGeom>
          <a:noFill/>
        </p:spPr>
        <p:txBody>
          <a:bodyPr wrap="square" rtlCol="0">
            <a:spAutoFit/>
          </a:bodyPr>
          <a:lstStyle/>
          <a:p>
            <a:r>
              <a:rPr lang="en-GB" sz="7200" dirty="0"/>
              <a:t>Any Questions?</a:t>
            </a:r>
          </a:p>
        </p:txBody>
      </p:sp>
    </p:spTree>
    <p:extLst>
      <p:ext uri="{BB962C8B-B14F-4D97-AF65-F5344CB8AC3E}">
        <p14:creationId xmlns:p14="http://schemas.microsoft.com/office/powerpoint/2010/main" val="175955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1CD0BFAB-422F-8965-F4A7-6281D37786BA}"/>
              </a:ext>
            </a:extLst>
          </p:cNvPr>
          <p:cNvSpPr>
            <a:spLocks noGrp="1"/>
          </p:cNvSpPr>
          <p:nvPr>
            <p:ph type="title"/>
          </p:nvPr>
        </p:nvSpPr>
        <p:spPr>
          <a:xfrm>
            <a:off x="581025" y="373063"/>
            <a:ext cx="11029950" cy="1014412"/>
          </a:xfrm>
        </p:spPr>
        <p:txBody>
          <a:bodyPr/>
          <a:lstStyle/>
          <a:p>
            <a:r>
              <a:rPr lang="en-US" dirty="0"/>
              <a:t>Annual Governance &amp; Accountability Return</a:t>
            </a:r>
            <a:br>
              <a:rPr lang="en-US" dirty="0"/>
            </a:br>
            <a:r>
              <a:rPr lang="en-US" dirty="0"/>
              <a:t>AGAR – Annual Internal Audit Report 2022-23</a:t>
            </a:r>
          </a:p>
        </p:txBody>
      </p:sp>
      <p:sp>
        <p:nvSpPr>
          <p:cNvPr id="9" name="TextBox 8">
            <a:extLst>
              <a:ext uri="{FF2B5EF4-FFF2-40B4-BE49-F238E27FC236}">
                <a16:creationId xmlns:a16="http://schemas.microsoft.com/office/drawing/2014/main" id="{DDBA6378-3EF7-F0AA-47D9-BBB94C5567EC}"/>
              </a:ext>
            </a:extLst>
          </p:cNvPr>
          <p:cNvSpPr txBox="1"/>
          <p:nvPr/>
        </p:nvSpPr>
        <p:spPr>
          <a:xfrm>
            <a:off x="722671" y="2286000"/>
            <a:ext cx="3799623" cy="1754326"/>
          </a:xfrm>
          <a:prstGeom prst="rect">
            <a:avLst/>
          </a:prstGeom>
          <a:noFill/>
        </p:spPr>
        <p:txBody>
          <a:bodyPr wrap="square" rtlCol="0">
            <a:spAutoFit/>
          </a:bodyPr>
          <a:lstStyle/>
          <a:p>
            <a:r>
              <a:rPr lang="en-GB" dirty="0"/>
              <a:t>The Internal Auditor has asserted passes for all tests that are applicable except test N. This is due to the External Auditor's report and certificate being published on the Council website four days late. </a:t>
            </a:r>
          </a:p>
        </p:txBody>
      </p:sp>
      <p:pic>
        <p:nvPicPr>
          <p:cNvPr id="3" name="Picture 2">
            <a:extLst>
              <a:ext uri="{FF2B5EF4-FFF2-40B4-BE49-F238E27FC236}">
                <a16:creationId xmlns:a16="http://schemas.microsoft.com/office/drawing/2014/main" id="{57B14F1D-1E7B-85E6-9BA6-1DC7753B6023}"/>
              </a:ext>
            </a:extLst>
          </p:cNvPr>
          <p:cNvPicPr>
            <a:picLocks noChangeAspect="1"/>
          </p:cNvPicPr>
          <p:nvPr/>
        </p:nvPicPr>
        <p:blipFill>
          <a:blip r:embed="rId2"/>
          <a:stretch>
            <a:fillRect/>
          </a:stretch>
        </p:blipFill>
        <p:spPr>
          <a:xfrm>
            <a:off x="5094292" y="1500715"/>
            <a:ext cx="6524625" cy="5295900"/>
          </a:xfrm>
          <a:prstGeom prst="rect">
            <a:avLst/>
          </a:prstGeom>
        </p:spPr>
      </p:pic>
    </p:spTree>
    <p:extLst>
      <p:ext uri="{BB962C8B-B14F-4D97-AF65-F5344CB8AC3E}">
        <p14:creationId xmlns:p14="http://schemas.microsoft.com/office/powerpoint/2010/main" val="358956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1, Annual Governance Statement</a:t>
            </a:r>
          </a:p>
        </p:txBody>
      </p:sp>
      <p:sp>
        <p:nvSpPr>
          <p:cNvPr id="3" name="TextBox 2">
            <a:extLst>
              <a:ext uri="{FF2B5EF4-FFF2-40B4-BE49-F238E27FC236}">
                <a16:creationId xmlns:a16="http://schemas.microsoft.com/office/drawing/2014/main" id="{575DF996-6BC5-0B65-7AE9-B7BE5F78E547}"/>
              </a:ext>
            </a:extLst>
          </p:cNvPr>
          <p:cNvSpPr txBox="1"/>
          <p:nvPr/>
        </p:nvSpPr>
        <p:spPr>
          <a:xfrm>
            <a:off x="2941403" y="1747233"/>
            <a:ext cx="6309194" cy="646331"/>
          </a:xfrm>
          <a:prstGeom prst="rect">
            <a:avLst/>
          </a:prstGeom>
          <a:noFill/>
        </p:spPr>
        <p:txBody>
          <a:bodyPr wrap="square" rtlCol="0">
            <a:spAutoFit/>
          </a:bodyPr>
          <a:lstStyle/>
          <a:p>
            <a:pPr algn="ctr"/>
            <a:r>
              <a:rPr lang="en-GB" dirty="0"/>
              <a:t>There are 9 statements that the </a:t>
            </a:r>
            <a:r>
              <a:rPr lang="en-GB" b="1" dirty="0"/>
              <a:t>Full Council </a:t>
            </a:r>
            <a:r>
              <a:rPr lang="en-GB" dirty="0"/>
              <a:t>must assert a ‘yes’ or ‘no’ answer to…</a:t>
            </a:r>
          </a:p>
        </p:txBody>
      </p:sp>
      <p:pic>
        <p:nvPicPr>
          <p:cNvPr id="6" name="Picture 5">
            <a:extLst>
              <a:ext uri="{FF2B5EF4-FFF2-40B4-BE49-F238E27FC236}">
                <a16:creationId xmlns:a16="http://schemas.microsoft.com/office/drawing/2014/main" id="{2CC7A35E-4997-2767-FFC2-572C1884B9CA}"/>
              </a:ext>
            </a:extLst>
          </p:cNvPr>
          <p:cNvPicPr>
            <a:picLocks noChangeAspect="1"/>
          </p:cNvPicPr>
          <p:nvPr/>
        </p:nvPicPr>
        <p:blipFill>
          <a:blip r:embed="rId2"/>
          <a:stretch>
            <a:fillRect/>
          </a:stretch>
        </p:blipFill>
        <p:spPr>
          <a:xfrm>
            <a:off x="581192" y="2975894"/>
            <a:ext cx="11202536" cy="2224617"/>
          </a:xfrm>
          <a:prstGeom prst="rect">
            <a:avLst/>
          </a:prstGeom>
        </p:spPr>
      </p:pic>
    </p:spTree>
    <p:extLst>
      <p:ext uri="{BB962C8B-B14F-4D97-AF65-F5344CB8AC3E}">
        <p14:creationId xmlns:p14="http://schemas.microsoft.com/office/powerpoint/2010/main" val="218569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1, Annual Governance Statement</a:t>
            </a:r>
          </a:p>
        </p:txBody>
      </p:sp>
      <p:pic>
        <p:nvPicPr>
          <p:cNvPr id="7" name="Picture 6">
            <a:extLst>
              <a:ext uri="{FF2B5EF4-FFF2-40B4-BE49-F238E27FC236}">
                <a16:creationId xmlns:a16="http://schemas.microsoft.com/office/drawing/2014/main" id="{4AB7191F-F74A-242B-4841-428B26EE0526}"/>
              </a:ext>
            </a:extLst>
          </p:cNvPr>
          <p:cNvPicPr>
            <a:picLocks noChangeAspect="1"/>
          </p:cNvPicPr>
          <p:nvPr/>
        </p:nvPicPr>
        <p:blipFill>
          <a:blip r:embed="rId2"/>
          <a:stretch>
            <a:fillRect/>
          </a:stretch>
        </p:blipFill>
        <p:spPr>
          <a:xfrm>
            <a:off x="1025791" y="1554161"/>
            <a:ext cx="10140417" cy="4585890"/>
          </a:xfrm>
          <a:prstGeom prst="rect">
            <a:avLst/>
          </a:prstGeom>
        </p:spPr>
      </p:pic>
    </p:spTree>
    <p:extLst>
      <p:ext uri="{BB962C8B-B14F-4D97-AF65-F5344CB8AC3E}">
        <p14:creationId xmlns:p14="http://schemas.microsoft.com/office/powerpoint/2010/main" val="4040385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1, Annual Governance Statement</a:t>
            </a:r>
          </a:p>
        </p:txBody>
      </p:sp>
      <p:pic>
        <p:nvPicPr>
          <p:cNvPr id="10" name="Picture 9">
            <a:extLst>
              <a:ext uri="{FF2B5EF4-FFF2-40B4-BE49-F238E27FC236}">
                <a16:creationId xmlns:a16="http://schemas.microsoft.com/office/drawing/2014/main" id="{522C8F5B-93E5-726A-2444-55449ECDF652}"/>
              </a:ext>
            </a:extLst>
          </p:cNvPr>
          <p:cNvPicPr>
            <a:picLocks noChangeAspect="1"/>
          </p:cNvPicPr>
          <p:nvPr/>
        </p:nvPicPr>
        <p:blipFill>
          <a:blip r:embed="rId2"/>
          <a:stretch>
            <a:fillRect/>
          </a:stretch>
        </p:blipFill>
        <p:spPr>
          <a:xfrm>
            <a:off x="2886075" y="1560512"/>
            <a:ext cx="6419850" cy="4600575"/>
          </a:xfrm>
          <a:prstGeom prst="rect">
            <a:avLst/>
          </a:prstGeom>
        </p:spPr>
      </p:pic>
      <p:sp>
        <p:nvSpPr>
          <p:cNvPr id="6" name="TextBox 5">
            <a:extLst>
              <a:ext uri="{FF2B5EF4-FFF2-40B4-BE49-F238E27FC236}">
                <a16:creationId xmlns:a16="http://schemas.microsoft.com/office/drawing/2014/main" id="{5C82F0C5-A25F-6B7C-B88C-69584F8E2225}"/>
              </a:ext>
            </a:extLst>
          </p:cNvPr>
          <p:cNvSpPr txBox="1"/>
          <p:nvPr/>
        </p:nvSpPr>
        <p:spPr>
          <a:xfrm>
            <a:off x="8707901" y="5036234"/>
            <a:ext cx="3036685" cy="923330"/>
          </a:xfrm>
          <a:prstGeom prst="rect">
            <a:avLst/>
          </a:prstGeom>
          <a:noFill/>
        </p:spPr>
        <p:txBody>
          <a:bodyPr wrap="square" rtlCol="0">
            <a:spAutoFit/>
          </a:bodyPr>
          <a:lstStyle/>
          <a:p>
            <a:pPr algn="ctr"/>
            <a:r>
              <a:rPr lang="en-GB" dirty="0"/>
              <a:t>The Governance Statement is signed by the Chairman and </a:t>
            </a:r>
            <a:br>
              <a:rPr lang="en-GB" dirty="0"/>
            </a:br>
            <a:r>
              <a:rPr lang="en-GB" dirty="0"/>
              <a:t>Chief Officer/Clerk &amp; RFO</a:t>
            </a:r>
          </a:p>
        </p:txBody>
      </p:sp>
    </p:spTree>
    <p:extLst>
      <p:ext uri="{BB962C8B-B14F-4D97-AF65-F5344CB8AC3E}">
        <p14:creationId xmlns:p14="http://schemas.microsoft.com/office/powerpoint/2010/main" val="402650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79362260-1836-BBD7-5216-80788F6E85C6}"/>
              </a:ext>
            </a:extLst>
          </p:cNvPr>
          <p:cNvPicPr>
            <a:picLocks noChangeAspect="1"/>
          </p:cNvPicPr>
          <p:nvPr/>
        </p:nvPicPr>
        <p:blipFill>
          <a:blip r:embed="rId2"/>
          <a:stretch>
            <a:fillRect/>
          </a:stretch>
        </p:blipFill>
        <p:spPr>
          <a:xfrm>
            <a:off x="2357997" y="1502152"/>
            <a:ext cx="7793641" cy="4724464"/>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2, Accounting Statements</a:t>
            </a:r>
          </a:p>
        </p:txBody>
      </p:sp>
      <p:sp>
        <p:nvSpPr>
          <p:cNvPr id="7" name="TextBox 6">
            <a:extLst>
              <a:ext uri="{FF2B5EF4-FFF2-40B4-BE49-F238E27FC236}">
                <a16:creationId xmlns:a16="http://schemas.microsoft.com/office/drawing/2014/main" id="{19B616E0-EEAE-1AC1-0A4F-B90738DCBA56}"/>
              </a:ext>
            </a:extLst>
          </p:cNvPr>
          <p:cNvSpPr txBox="1"/>
          <p:nvPr/>
        </p:nvSpPr>
        <p:spPr>
          <a:xfrm>
            <a:off x="10178900" y="1975228"/>
            <a:ext cx="1244062" cy="369332"/>
          </a:xfrm>
          <a:prstGeom prst="rect">
            <a:avLst/>
          </a:prstGeom>
          <a:noFill/>
        </p:spPr>
        <p:txBody>
          <a:bodyPr wrap="square" rtlCol="0">
            <a:spAutoFit/>
          </a:bodyPr>
          <a:lstStyle/>
          <a:p>
            <a:r>
              <a:rPr lang="en-GB" dirty="0"/>
              <a:t>This figure</a:t>
            </a:r>
          </a:p>
        </p:txBody>
      </p:sp>
      <p:sp>
        <p:nvSpPr>
          <p:cNvPr id="9" name="TextBox 8">
            <a:extLst>
              <a:ext uri="{FF2B5EF4-FFF2-40B4-BE49-F238E27FC236}">
                <a16:creationId xmlns:a16="http://schemas.microsoft.com/office/drawing/2014/main" id="{DD6D02D2-484A-03DF-98B6-9CA784068B6E}"/>
              </a:ext>
            </a:extLst>
          </p:cNvPr>
          <p:cNvSpPr txBox="1"/>
          <p:nvPr/>
        </p:nvSpPr>
        <p:spPr>
          <a:xfrm>
            <a:off x="257985" y="5549745"/>
            <a:ext cx="1664142" cy="646331"/>
          </a:xfrm>
          <a:prstGeom prst="rect">
            <a:avLst/>
          </a:prstGeom>
          <a:noFill/>
        </p:spPr>
        <p:txBody>
          <a:bodyPr wrap="square" rtlCol="0">
            <a:spAutoFit/>
          </a:bodyPr>
          <a:lstStyle/>
          <a:p>
            <a:r>
              <a:rPr lang="en-GB" dirty="0"/>
              <a:t>Always equals this figure</a:t>
            </a:r>
          </a:p>
        </p:txBody>
      </p:sp>
      <p:cxnSp>
        <p:nvCxnSpPr>
          <p:cNvPr id="10" name="Straight Arrow Connector 9">
            <a:extLst>
              <a:ext uri="{FF2B5EF4-FFF2-40B4-BE49-F238E27FC236}">
                <a16:creationId xmlns:a16="http://schemas.microsoft.com/office/drawing/2014/main" id="{E7F47E0B-A0AC-B03D-CD58-E1AAD842C8CF}"/>
              </a:ext>
            </a:extLst>
          </p:cNvPr>
          <p:cNvCxnSpPr>
            <a:cxnSpLocks/>
          </p:cNvCxnSpPr>
          <p:nvPr/>
        </p:nvCxnSpPr>
        <p:spPr>
          <a:xfrm>
            <a:off x="1711005" y="5910470"/>
            <a:ext cx="2648960" cy="0"/>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sp>
        <p:nvSpPr>
          <p:cNvPr id="11" name="TextBox 10">
            <a:extLst>
              <a:ext uri="{FF2B5EF4-FFF2-40B4-BE49-F238E27FC236}">
                <a16:creationId xmlns:a16="http://schemas.microsoft.com/office/drawing/2014/main" id="{D6343C79-6EF4-9AFC-782F-28DFD718ADB8}"/>
              </a:ext>
            </a:extLst>
          </p:cNvPr>
          <p:cNvSpPr txBox="1"/>
          <p:nvPr/>
        </p:nvSpPr>
        <p:spPr>
          <a:xfrm>
            <a:off x="10018163" y="2875723"/>
            <a:ext cx="1749833" cy="646331"/>
          </a:xfrm>
          <a:prstGeom prst="rect">
            <a:avLst/>
          </a:prstGeom>
          <a:noFill/>
        </p:spPr>
        <p:txBody>
          <a:bodyPr wrap="square" rtlCol="0">
            <a:spAutoFit/>
          </a:bodyPr>
          <a:lstStyle/>
          <a:p>
            <a:r>
              <a:rPr lang="en-GB" dirty="0"/>
              <a:t>Precept income ONLY</a:t>
            </a:r>
          </a:p>
        </p:txBody>
      </p:sp>
      <p:sp>
        <p:nvSpPr>
          <p:cNvPr id="13" name="TextBox 12">
            <a:extLst>
              <a:ext uri="{FF2B5EF4-FFF2-40B4-BE49-F238E27FC236}">
                <a16:creationId xmlns:a16="http://schemas.microsoft.com/office/drawing/2014/main" id="{35694ABD-356B-70DB-F858-AE6C9A41B4B2}"/>
              </a:ext>
            </a:extLst>
          </p:cNvPr>
          <p:cNvSpPr txBox="1"/>
          <p:nvPr/>
        </p:nvSpPr>
        <p:spPr>
          <a:xfrm>
            <a:off x="300831" y="1773823"/>
            <a:ext cx="1578451" cy="1754326"/>
          </a:xfrm>
          <a:prstGeom prst="rect">
            <a:avLst/>
          </a:prstGeom>
          <a:noFill/>
        </p:spPr>
        <p:txBody>
          <a:bodyPr wrap="square" rtlCol="0">
            <a:spAutoFit/>
          </a:bodyPr>
          <a:lstStyle/>
          <a:p>
            <a:r>
              <a:rPr lang="en-GB" dirty="0"/>
              <a:t>Staff salaries ONLY. Does not include Cllr Allowance or agency staff. </a:t>
            </a:r>
          </a:p>
        </p:txBody>
      </p:sp>
      <p:sp>
        <p:nvSpPr>
          <p:cNvPr id="15" name="TextBox 14">
            <a:extLst>
              <a:ext uri="{FF2B5EF4-FFF2-40B4-BE49-F238E27FC236}">
                <a16:creationId xmlns:a16="http://schemas.microsoft.com/office/drawing/2014/main" id="{B08819F2-F8A2-BC35-2263-7D61933CF89D}"/>
              </a:ext>
            </a:extLst>
          </p:cNvPr>
          <p:cNvSpPr txBox="1"/>
          <p:nvPr/>
        </p:nvSpPr>
        <p:spPr>
          <a:xfrm>
            <a:off x="10178900" y="4253946"/>
            <a:ext cx="1403500" cy="923330"/>
          </a:xfrm>
          <a:prstGeom prst="rect">
            <a:avLst/>
          </a:prstGeom>
          <a:noFill/>
        </p:spPr>
        <p:txBody>
          <a:bodyPr wrap="square" rtlCol="0">
            <a:spAutoFit/>
          </a:bodyPr>
          <a:lstStyle/>
          <a:p>
            <a:r>
              <a:rPr lang="en-GB" dirty="0"/>
              <a:t>PWLB repayments will go here</a:t>
            </a:r>
          </a:p>
        </p:txBody>
      </p:sp>
      <p:sp>
        <p:nvSpPr>
          <p:cNvPr id="17" name="TextBox 16">
            <a:extLst>
              <a:ext uri="{FF2B5EF4-FFF2-40B4-BE49-F238E27FC236}">
                <a16:creationId xmlns:a16="http://schemas.microsoft.com/office/drawing/2014/main" id="{28A3432F-93CF-29D2-4144-D5FB4BDB96E2}"/>
              </a:ext>
            </a:extLst>
          </p:cNvPr>
          <p:cNvSpPr txBox="1"/>
          <p:nvPr/>
        </p:nvSpPr>
        <p:spPr>
          <a:xfrm>
            <a:off x="213356" y="4302053"/>
            <a:ext cx="1578451" cy="923330"/>
          </a:xfrm>
          <a:prstGeom prst="rect">
            <a:avLst/>
          </a:prstGeom>
          <a:noFill/>
        </p:spPr>
        <p:txBody>
          <a:bodyPr wrap="square" rtlCol="0">
            <a:spAutoFit/>
          </a:bodyPr>
          <a:lstStyle/>
          <a:p>
            <a:r>
              <a:rPr lang="en-GB" dirty="0"/>
              <a:t>All other Council expenditure</a:t>
            </a:r>
          </a:p>
        </p:txBody>
      </p:sp>
      <p:cxnSp>
        <p:nvCxnSpPr>
          <p:cNvPr id="8" name="Straight Arrow Connector 7">
            <a:extLst>
              <a:ext uri="{FF2B5EF4-FFF2-40B4-BE49-F238E27FC236}">
                <a16:creationId xmlns:a16="http://schemas.microsoft.com/office/drawing/2014/main" id="{4D2DA7A5-BB16-A0B2-CCE2-4EEF7F2F2283}"/>
              </a:ext>
            </a:extLst>
          </p:cNvPr>
          <p:cNvCxnSpPr>
            <a:cxnSpLocks/>
          </p:cNvCxnSpPr>
          <p:nvPr/>
        </p:nvCxnSpPr>
        <p:spPr>
          <a:xfrm flipH="1">
            <a:off x="6432150" y="2209347"/>
            <a:ext cx="3533005" cy="171015"/>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2" name="Straight Arrow Connector 11">
            <a:extLst>
              <a:ext uri="{FF2B5EF4-FFF2-40B4-BE49-F238E27FC236}">
                <a16:creationId xmlns:a16="http://schemas.microsoft.com/office/drawing/2014/main" id="{FCC93FF7-B0A0-D2D0-D35C-06E9CFA96731}"/>
              </a:ext>
            </a:extLst>
          </p:cNvPr>
          <p:cNvCxnSpPr>
            <a:cxnSpLocks/>
          </p:cNvCxnSpPr>
          <p:nvPr/>
        </p:nvCxnSpPr>
        <p:spPr>
          <a:xfrm flipH="1" flipV="1">
            <a:off x="6432150" y="3124491"/>
            <a:ext cx="3680896" cy="74397"/>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6" name="Straight Arrow Connector 15">
            <a:extLst>
              <a:ext uri="{FF2B5EF4-FFF2-40B4-BE49-F238E27FC236}">
                <a16:creationId xmlns:a16="http://schemas.microsoft.com/office/drawing/2014/main" id="{FE01BD4D-0318-6159-A9CA-6C490F16E307}"/>
              </a:ext>
            </a:extLst>
          </p:cNvPr>
          <p:cNvCxnSpPr>
            <a:cxnSpLocks/>
          </p:cNvCxnSpPr>
          <p:nvPr/>
        </p:nvCxnSpPr>
        <p:spPr>
          <a:xfrm flipH="1">
            <a:off x="6432150" y="4715611"/>
            <a:ext cx="3746750" cy="197353"/>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4" name="Straight Arrow Connector 13">
            <a:extLst>
              <a:ext uri="{FF2B5EF4-FFF2-40B4-BE49-F238E27FC236}">
                <a16:creationId xmlns:a16="http://schemas.microsoft.com/office/drawing/2014/main" id="{C39C4B77-9437-0736-D278-9DBE7E2C6D3A}"/>
              </a:ext>
            </a:extLst>
          </p:cNvPr>
          <p:cNvCxnSpPr>
            <a:cxnSpLocks/>
          </p:cNvCxnSpPr>
          <p:nvPr/>
        </p:nvCxnSpPr>
        <p:spPr>
          <a:xfrm>
            <a:off x="1711005" y="2997109"/>
            <a:ext cx="3841656" cy="1256839"/>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cxnSp>
        <p:nvCxnSpPr>
          <p:cNvPr id="18" name="Straight Arrow Connector 17">
            <a:extLst>
              <a:ext uri="{FF2B5EF4-FFF2-40B4-BE49-F238E27FC236}">
                <a16:creationId xmlns:a16="http://schemas.microsoft.com/office/drawing/2014/main" id="{F3E5A5EB-230F-4B47-31DB-F7D04DB33FD8}"/>
              </a:ext>
            </a:extLst>
          </p:cNvPr>
          <p:cNvCxnSpPr>
            <a:cxnSpLocks/>
          </p:cNvCxnSpPr>
          <p:nvPr/>
        </p:nvCxnSpPr>
        <p:spPr>
          <a:xfrm>
            <a:off x="1090056" y="5177276"/>
            <a:ext cx="3388811" cy="178572"/>
          </a:xfrm>
          <a:prstGeom prst="straightConnector1">
            <a:avLst/>
          </a:prstGeom>
          <a:ln w="38100">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11911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arn(inVertical)">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down)">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barn(inVertical)">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down)">
                                      <p:cBhvr>
                                        <p:cTn id="6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B50672-6E40-5478-9C17-A430D4AD1E37}"/>
              </a:ext>
            </a:extLst>
          </p:cNvPr>
          <p:cNvPicPr>
            <a:picLocks noChangeAspect="1"/>
          </p:cNvPicPr>
          <p:nvPr/>
        </p:nvPicPr>
        <p:blipFill>
          <a:blip r:embed="rId2"/>
          <a:stretch>
            <a:fillRect/>
          </a:stretch>
        </p:blipFill>
        <p:spPr>
          <a:xfrm>
            <a:off x="2876550" y="1621367"/>
            <a:ext cx="6438900" cy="4495800"/>
          </a:xfrm>
          <a:prstGeom prst="rect">
            <a:avLst/>
          </a:prstGeom>
        </p:spPr>
      </p:pic>
      <p:sp>
        <p:nvSpPr>
          <p:cNvPr id="2" name="Title 1">
            <a:extLst>
              <a:ext uri="{FF2B5EF4-FFF2-40B4-BE49-F238E27FC236}">
                <a16:creationId xmlns:a16="http://schemas.microsoft.com/office/drawing/2014/main" id="{03D0799C-55A9-824F-BD2A-2F5BF388000E}"/>
              </a:ext>
            </a:extLst>
          </p:cNvPr>
          <p:cNvSpPr>
            <a:spLocks noGrp="1"/>
          </p:cNvSpPr>
          <p:nvPr>
            <p:ph type="title"/>
          </p:nvPr>
        </p:nvSpPr>
        <p:spPr/>
        <p:txBody>
          <a:bodyPr/>
          <a:lstStyle/>
          <a:p>
            <a:r>
              <a:rPr lang="en-US" dirty="0"/>
              <a:t>Annual Governance &amp; Accountability Return</a:t>
            </a:r>
            <a:br>
              <a:rPr lang="en-US" dirty="0"/>
            </a:br>
            <a:r>
              <a:rPr lang="en-US" dirty="0"/>
              <a:t>AGAR – Section 2, Accounting Statements</a:t>
            </a:r>
          </a:p>
        </p:txBody>
      </p:sp>
      <p:sp>
        <p:nvSpPr>
          <p:cNvPr id="18" name="TextBox 17">
            <a:extLst>
              <a:ext uri="{FF2B5EF4-FFF2-40B4-BE49-F238E27FC236}">
                <a16:creationId xmlns:a16="http://schemas.microsoft.com/office/drawing/2014/main" id="{C296C103-89D4-B58D-0F37-45C30CAC9D2C}"/>
              </a:ext>
            </a:extLst>
          </p:cNvPr>
          <p:cNvSpPr txBox="1"/>
          <p:nvPr/>
        </p:nvSpPr>
        <p:spPr>
          <a:xfrm>
            <a:off x="9892579" y="1558771"/>
            <a:ext cx="1244062" cy="923330"/>
          </a:xfrm>
          <a:prstGeom prst="rect">
            <a:avLst/>
          </a:prstGeom>
          <a:noFill/>
        </p:spPr>
        <p:txBody>
          <a:bodyPr wrap="square" rtlCol="0">
            <a:spAutoFit/>
          </a:bodyPr>
          <a:lstStyle/>
          <a:p>
            <a:r>
              <a:rPr lang="en-GB" dirty="0"/>
              <a:t>Sum of all bank balances</a:t>
            </a:r>
          </a:p>
        </p:txBody>
      </p:sp>
      <p:cxnSp>
        <p:nvCxnSpPr>
          <p:cNvPr id="19" name="Straight Arrow Connector 18">
            <a:extLst>
              <a:ext uri="{FF2B5EF4-FFF2-40B4-BE49-F238E27FC236}">
                <a16:creationId xmlns:a16="http://schemas.microsoft.com/office/drawing/2014/main" id="{F21A62E0-99FC-3B08-E3CF-75D3CC2D58DC}"/>
              </a:ext>
            </a:extLst>
          </p:cNvPr>
          <p:cNvCxnSpPr>
            <a:cxnSpLocks/>
          </p:cNvCxnSpPr>
          <p:nvPr/>
        </p:nvCxnSpPr>
        <p:spPr>
          <a:xfrm flipH="1">
            <a:off x="6375633" y="1760377"/>
            <a:ext cx="3516946" cy="17703"/>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20" name="TextBox 19">
            <a:extLst>
              <a:ext uri="{FF2B5EF4-FFF2-40B4-BE49-F238E27FC236}">
                <a16:creationId xmlns:a16="http://schemas.microsoft.com/office/drawing/2014/main" id="{E97486E7-871D-B8CC-90F6-A9AE6518C919}"/>
              </a:ext>
            </a:extLst>
          </p:cNvPr>
          <p:cNvSpPr txBox="1"/>
          <p:nvPr/>
        </p:nvSpPr>
        <p:spPr>
          <a:xfrm>
            <a:off x="596265" y="1853291"/>
            <a:ext cx="1749833" cy="646331"/>
          </a:xfrm>
          <a:prstGeom prst="rect">
            <a:avLst/>
          </a:prstGeom>
          <a:noFill/>
        </p:spPr>
        <p:txBody>
          <a:bodyPr wrap="square" rtlCol="0">
            <a:spAutoFit/>
          </a:bodyPr>
          <a:lstStyle/>
          <a:p>
            <a:r>
              <a:rPr lang="en-GB" dirty="0"/>
              <a:t>Balance of Asset Register</a:t>
            </a:r>
          </a:p>
        </p:txBody>
      </p:sp>
      <p:cxnSp>
        <p:nvCxnSpPr>
          <p:cNvPr id="21" name="Straight Arrow Connector 20">
            <a:extLst>
              <a:ext uri="{FF2B5EF4-FFF2-40B4-BE49-F238E27FC236}">
                <a16:creationId xmlns:a16="http://schemas.microsoft.com/office/drawing/2014/main" id="{718875E5-AFB6-2BA8-D77A-4CDEEAF6506B}"/>
              </a:ext>
            </a:extLst>
          </p:cNvPr>
          <p:cNvCxnSpPr>
            <a:cxnSpLocks/>
          </p:cNvCxnSpPr>
          <p:nvPr/>
        </p:nvCxnSpPr>
        <p:spPr>
          <a:xfrm>
            <a:off x="1887004" y="2097529"/>
            <a:ext cx="3481409" cy="188068"/>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22" name="TextBox 21">
            <a:extLst>
              <a:ext uri="{FF2B5EF4-FFF2-40B4-BE49-F238E27FC236}">
                <a16:creationId xmlns:a16="http://schemas.microsoft.com/office/drawing/2014/main" id="{D693B3F8-71EF-6F32-B08C-EA4A6538BC82}"/>
              </a:ext>
            </a:extLst>
          </p:cNvPr>
          <p:cNvSpPr txBox="1"/>
          <p:nvPr/>
        </p:nvSpPr>
        <p:spPr>
          <a:xfrm>
            <a:off x="10146413" y="2553117"/>
            <a:ext cx="1403500" cy="923330"/>
          </a:xfrm>
          <a:prstGeom prst="rect">
            <a:avLst/>
          </a:prstGeom>
          <a:noFill/>
        </p:spPr>
        <p:txBody>
          <a:bodyPr wrap="square" rtlCol="0">
            <a:spAutoFit/>
          </a:bodyPr>
          <a:lstStyle/>
          <a:p>
            <a:r>
              <a:rPr lang="en-GB" dirty="0"/>
              <a:t>PWLB balance will go here</a:t>
            </a:r>
          </a:p>
        </p:txBody>
      </p:sp>
      <p:cxnSp>
        <p:nvCxnSpPr>
          <p:cNvPr id="23" name="Straight Arrow Connector 22">
            <a:extLst>
              <a:ext uri="{FF2B5EF4-FFF2-40B4-BE49-F238E27FC236}">
                <a16:creationId xmlns:a16="http://schemas.microsoft.com/office/drawing/2014/main" id="{5FBBAF9E-9227-41BD-5EF0-B514714D388B}"/>
              </a:ext>
            </a:extLst>
          </p:cNvPr>
          <p:cNvCxnSpPr>
            <a:cxnSpLocks/>
          </p:cNvCxnSpPr>
          <p:nvPr/>
        </p:nvCxnSpPr>
        <p:spPr>
          <a:xfrm flipH="1" flipV="1">
            <a:off x="6281530" y="2715503"/>
            <a:ext cx="3864883" cy="123110"/>
          </a:xfrm>
          <a:prstGeom prst="straightConnector1">
            <a:avLst/>
          </a:prstGeom>
          <a:ln w="38100">
            <a:headEnd type="none" w="med" len="med"/>
            <a:tailEnd type="arrow" w="med" len="med"/>
          </a:ln>
        </p:spPr>
        <p:style>
          <a:lnRef idx="3">
            <a:schemeClr val="accent5"/>
          </a:lnRef>
          <a:fillRef idx="0">
            <a:schemeClr val="accent5"/>
          </a:fillRef>
          <a:effectRef idx="2">
            <a:schemeClr val="accent5"/>
          </a:effectRef>
          <a:fontRef idx="minor">
            <a:schemeClr val="tx1"/>
          </a:fontRef>
        </p:style>
      </p:cxnSp>
      <p:sp>
        <p:nvSpPr>
          <p:cNvPr id="24" name="TextBox 23">
            <a:extLst>
              <a:ext uri="{FF2B5EF4-FFF2-40B4-BE49-F238E27FC236}">
                <a16:creationId xmlns:a16="http://schemas.microsoft.com/office/drawing/2014/main" id="{BECE24B4-8976-FCF9-BAD8-BF0AB015E23F}"/>
              </a:ext>
            </a:extLst>
          </p:cNvPr>
          <p:cNvSpPr txBox="1"/>
          <p:nvPr/>
        </p:nvSpPr>
        <p:spPr>
          <a:xfrm>
            <a:off x="419450" y="3062416"/>
            <a:ext cx="1926648" cy="1754326"/>
          </a:xfrm>
          <a:prstGeom prst="rect">
            <a:avLst/>
          </a:prstGeom>
          <a:noFill/>
        </p:spPr>
        <p:txBody>
          <a:bodyPr wrap="square" rtlCol="0">
            <a:spAutoFit/>
          </a:bodyPr>
          <a:lstStyle/>
          <a:p>
            <a:r>
              <a:rPr lang="en-GB" dirty="0"/>
              <a:t>The accounting software codes the income and expenditure to the relevant box on the AGAR</a:t>
            </a:r>
          </a:p>
        </p:txBody>
      </p:sp>
      <p:sp>
        <p:nvSpPr>
          <p:cNvPr id="25" name="TextBox 24">
            <a:extLst>
              <a:ext uri="{FF2B5EF4-FFF2-40B4-BE49-F238E27FC236}">
                <a16:creationId xmlns:a16="http://schemas.microsoft.com/office/drawing/2014/main" id="{216D3117-E1C0-806D-2B6F-EAEBB8FAC8CC}"/>
              </a:ext>
            </a:extLst>
          </p:cNvPr>
          <p:cNvSpPr txBox="1"/>
          <p:nvPr/>
        </p:nvSpPr>
        <p:spPr>
          <a:xfrm>
            <a:off x="9581322" y="4359965"/>
            <a:ext cx="2029486" cy="1754326"/>
          </a:xfrm>
          <a:prstGeom prst="rect">
            <a:avLst/>
          </a:prstGeom>
          <a:noFill/>
        </p:spPr>
        <p:txBody>
          <a:bodyPr wrap="square" rtlCol="0">
            <a:spAutoFit/>
          </a:bodyPr>
          <a:lstStyle/>
          <a:p>
            <a:pPr algn="ctr"/>
            <a:r>
              <a:rPr lang="en-GB" dirty="0"/>
              <a:t>The Accounting Statements is signed by the Chairman and the Chief Officer/Clerk &amp; RFO</a:t>
            </a:r>
          </a:p>
        </p:txBody>
      </p:sp>
    </p:spTree>
    <p:extLst>
      <p:ext uri="{BB962C8B-B14F-4D97-AF65-F5344CB8AC3E}">
        <p14:creationId xmlns:p14="http://schemas.microsoft.com/office/powerpoint/2010/main" val="398549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down)">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barn(inVertical)">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arn(inVertical)">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P spid="24" grpId="0"/>
      <p:bldP spid="25" grpId="0"/>
    </p:bldLst>
  </p:timing>
</p:sld>
</file>

<file path=ppt/theme/theme1.xml><?xml version="1.0" encoding="utf-8"?>
<a:theme xmlns:a="http://schemas.openxmlformats.org/drawingml/2006/main" name="Dividend">
  <a:themeElements>
    <a:clrScheme name="Custom 47">
      <a:dk1>
        <a:srgbClr val="6D2077"/>
      </a:dk1>
      <a:lt1>
        <a:srgbClr val="FFFFFF"/>
      </a:lt1>
      <a:dk2>
        <a:srgbClr val="333333"/>
      </a:dk2>
      <a:lt2>
        <a:srgbClr val="EBEBEB"/>
      </a:lt2>
      <a:accent1>
        <a:srgbClr val="6D2077"/>
      </a:accent1>
      <a:accent2>
        <a:srgbClr val="E0457B"/>
      </a:accent2>
      <a:accent3>
        <a:srgbClr val="009CDD"/>
      </a:accent3>
      <a:accent4>
        <a:srgbClr val="83BD00"/>
      </a:accent4>
      <a:accent5>
        <a:srgbClr val="E0457B"/>
      </a:accent5>
      <a:accent6>
        <a:srgbClr val="009CDD"/>
      </a:accent6>
      <a:hlink>
        <a:srgbClr val="9D9D9D"/>
      </a:hlink>
      <a:folHlink>
        <a:srgbClr val="6D6D6D"/>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
  <TotalTime>3477</TotalTime>
  <Words>945</Words>
  <Application>Microsoft Office PowerPoint</Application>
  <PresentationFormat>Widescreen</PresentationFormat>
  <Paragraphs>79</Paragraphs>
  <Slides>36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Candara</vt:lpstr>
      <vt:lpstr>Wingdings 2</vt:lpstr>
      <vt:lpstr>Dividend</vt:lpstr>
      <vt:lpstr>Agenda 10 AGAR &amp; Year End Financial Statements</vt:lpstr>
      <vt:lpstr>Annual Governance &amp; Accountability Return </vt:lpstr>
      <vt:lpstr>Annual Governance &amp; Accountability Return AGAR – Annual Internal Audit Report 2022-23</vt:lpstr>
      <vt:lpstr>Annual Governance &amp; Accountability Return AGAR – Annual Internal Audit Report 2022-23</vt:lpstr>
      <vt:lpstr>Annual Governance &amp; Accountability Return AGAR – Section 1, Annual Governance Statement</vt:lpstr>
      <vt:lpstr>Annual Governance &amp; Accountability Return AGAR – Section 1, Annual Governance Statement</vt:lpstr>
      <vt:lpstr>Annual Governance &amp; Accountability Return AGAR – Section 1, Annual Governance Statement</vt:lpstr>
      <vt:lpstr>Annual Governance &amp; Accountability Return AGAR – Section 2, Accounting Statements</vt:lpstr>
      <vt:lpstr>Annual Governance &amp; Accountability Return AGAR – Section 2, Accounting Statements</vt:lpstr>
      <vt:lpstr>Annual Governance &amp; Accountability Return AGAR – Section 3, External Auditors Report &amp; Certificate</vt:lpstr>
      <vt:lpstr>Annual Governance &amp; Accountability Return AGAR – Section 3, External Auditors Report &amp; Certificate</vt:lpstr>
      <vt:lpstr>Annual Governance &amp; Accountability Return AGAR – Supporting Documents</vt:lpstr>
      <vt:lpstr>Annual Governance &amp; Accountability Return AGAR – Supporting Documents</vt:lpstr>
      <vt:lpstr>Annual Governance &amp; Accountability Return AGAR – Supporting Documents</vt:lpstr>
      <vt:lpstr>Annual Governance &amp; Accountability Return AGAR – Supporting Documents</vt:lpstr>
      <vt:lpstr>Annual Governance &amp; Accountability Return AGAR – Supporting Documents</vt:lpstr>
      <vt:lpstr>PowerPoint Presentation</vt:lpstr>
      <vt:lpstr>Agenda 11 Year End Financial Statements</vt:lpstr>
      <vt:lpstr>Year End Financial Statements </vt:lpstr>
      <vt:lpstr>Year End Financial Statements Statement of Accounting Policies</vt:lpstr>
      <vt:lpstr>Year End Financial Statements Statement of Accounting Policies</vt:lpstr>
      <vt:lpstr>Year End Financial Statements Income &amp; Expenditure - Income</vt:lpstr>
      <vt:lpstr>Year End Financial Statements Income &amp; Expenditure - Expenditure</vt:lpstr>
      <vt:lpstr>Year End Financial Statements Income &amp; Expenditure - Analysis</vt:lpstr>
      <vt:lpstr>Year End Financial Statements Balance Sheet – Current Assets</vt:lpstr>
      <vt:lpstr>Year End Financial Statements Balance Sheet – Current Liabilities</vt:lpstr>
      <vt:lpstr>Year End Financial Statements Balance Sheet – Represented By</vt:lpstr>
      <vt:lpstr>Year End Financial Statements Notes to the Accounts</vt:lpstr>
      <vt:lpstr>Year End Financial Statements Notes to the Accounts</vt:lpstr>
      <vt:lpstr>Year End Financial Statements Notes to the Accounts</vt:lpstr>
      <vt:lpstr>Year End Financial Statements Notes to the Accounts</vt:lpstr>
      <vt:lpstr>Year End Financial Statements Notes to the Accounts</vt:lpstr>
      <vt:lpstr>Year End Financial Statements Notes to the Accounts</vt:lpstr>
      <vt:lpstr>Year End Financial Statements Notes to the Accounts</vt:lpstr>
      <vt:lpstr>Year End Financial Statements Notes to the Accounts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Kirsten Buckle</dc:creator>
  <cp:lastModifiedBy>Jodie Smart</cp:lastModifiedBy>
  <cp:revision>17</cp:revision>
  <dcterms:created xsi:type="dcterms:W3CDTF">2020-11-06T09:31:14Z</dcterms:created>
  <dcterms:modified xsi:type="dcterms:W3CDTF">2023-06-14T07:54:41Z</dcterms:modified>
</cp:coreProperties>
</file>