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78" r:id="rId7"/>
    <p:sldId id="260" r:id="rId8"/>
    <p:sldId id="259" r:id="rId9"/>
    <p:sldId id="279" r:id="rId10"/>
    <p:sldId id="282" r:id="rId11"/>
    <p:sldId id="283" r:id="rId12"/>
    <p:sldId id="280" r:id="rId13"/>
    <p:sldId id="28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9" userDrawn="1">
          <p15:clr>
            <a:srgbClr val="A4A3A4"/>
          </p15:clr>
        </p15:guide>
        <p15:guide id="2" pos="43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ie" initials="N" lastIdx="2" clrIdx="0">
    <p:extLst>
      <p:ext uri="{19B8F6BF-5375-455C-9EA6-DF929625EA0E}">
        <p15:presenceInfo xmlns:p15="http://schemas.microsoft.com/office/powerpoint/2012/main" userId="S::Natalie.Hobman@wiltshire.police.uk::26798774-a25e-4f9b-a02e-640bf3a2288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7394"/>
    <a:srgbClr val="ADC549"/>
    <a:srgbClr val="527392"/>
    <a:srgbClr val="87A651"/>
    <a:srgbClr val="ADC6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FF9580-1CA8-436E-8571-0756C6BF99E2}" v="10" dt="2022-08-09T09:37:12.9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69565" autoAdjust="0"/>
  </p:normalViewPr>
  <p:slideViewPr>
    <p:cSldViewPr snapToGrid="0" showGuides="1">
      <p:cViewPr varScale="1">
        <p:scale>
          <a:sx n="86" d="100"/>
          <a:sy n="86" d="100"/>
        </p:scale>
        <p:origin x="470" y="62"/>
      </p:cViewPr>
      <p:guideLst>
        <p:guide orient="horz" pos="459"/>
        <p:guide pos="43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623E79-DF46-4B57-A5D7-C5B063F27FF8}" type="datetimeFigureOut">
              <a:rPr lang="en-GB" smtClean="0"/>
              <a:t>12/08/2022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A40E99-C18D-432A-B2D9-0861628030D6}" type="slidenum">
              <a:rPr lang="en-GB" smtClean="0"/>
              <a:t>‹#›</a:t>
            </a:fld>
            <a:endParaRPr lang="en-GB"/>
          </a:p>
        </p:txBody>
      </p:sp>
    </p:spTree>
    <p:extLst>
      <p:ext uri="{BB962C8B-B14F-4D97-AF65-F5344CB8AC3E}">
        <p14:creationId xmlns:p14="http://schemas.microsoft.com/office/powerpoint/2010/main" val="1505007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AA40E99-C18D-432A-B2D9-0861628030D6}" type="slidenum">
              <a:rPr lang="en-GB" smtClean="0"/>
              <a:t>1</a:t>
            </a:fld>
            <a:endParaRPr lang="en-GB"/>
          </a:p>
        </p:txBody>
      </p:sp>
    </p:spTree>
    <p:extLst>
      <p:ext uri="{BB962C8B-B14F-4D97-AF65-F5344CB8AC3E}">
        <p14:creationId xmlns:p14="http://schemas.microsoft.com/office/powerpoint/2010/main" val="1420573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0BE8ABA-9D04-42F3-9354-D6319E91E97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711" b="7028"/>
          <a:stretch/>
        </p:blipFill>
        <p:spPr>
          <a:xfrm>
            <a:off x="0" y="-487011"/>
            <a:ext cx="12192000" cy="5734878"/>
          </a:xfrm>
          <a:prstGeom prst="rect">
            <a:avLst/>
          </a:prstGeom>
        </p:spPr>
      </p:pic>
      <p:pic>
        <p:nvPicPr>
          <p:cNvPr id="12" name="Picture 11" descr="Shape&#10;&#10;Description automatically generated">
            <a:extLst>
              <a:ext uri="{FF2B5EF4-FFF2-40B4-BE49-F238E27FC236}">
                <a16:creationId xmlns:a16="http://schemas.microsoft.com/office/drawing/2014/main" id="{29C7B004-E0A9-4D55-81C8-E1702D10939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3672"/>
          <a:stretch/>
        </p:blipFill>
        <p:spPr>
          <a:xfrm>
            <a:off x="0" y="1623446"/>
            <a:ext cx="12192000" cy="5234553"/>
          </a:xfrm>
          <a:prstGeom prst="rect">
            <a:avLst/>
          </a:prstGeom>
        </p:spPr>
      </p:pic>
      <p:sp>
        <p:nvSpPr>
          <p:cNvPr id="2" name="Title 1">
            <a:extLst>
              <a:ext uri="{FF2B5EF4-FFF2-40B4-BE49-F238E27FC236}">
                <a16:creationId xmlns:a16="http://schemas.microsoft.com/office/drawing/2014/main" id="{62424A27-CD61-4572-ADBA-65AFDABA1F42}"/>
              </a:ext>
            </a:extLst>
          </p:cNvPr>
          <p:cNvSpPr>
            <a:spLocks noGrp="1"/>
          </p:cNvSpPr>
          <p:nvPr>
            <p:ph type="ctrTitle"/>
          </p:nvPr>
        </p:nvSpPr>
        <p:spPr>
          <a:xfrm>
            <a:off x="431960" y="3840422"/>
            <a:ext cx="7521595" cy="1394131"/>
          </a:xfrm>
        </p:spPr>
        <p:txBody>
          <a:bodyPr anchor="b">
            <a:normAutofit/>
          </a:bodyPr>
          <a:lstStyle>
            <a:lvl1pPr algn="l">
              <a:defRPr sz="3600" b="1">
                <a:latin typeface="Century Gothic" panose="020B0502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B251EE-1499-48CA-86A8-71D366DD0588}"/>
              </a:ext>
            </a:extLst>
          </p:cNvPr>
          <p:cNvSpPr>
            <a:spLocks noGrp="1"/>
          </p:cNvSpPr>
          <p:nvPr>
            <p:ph type="subTitle" idx="1"/>
          </p:nvPr>
        </p:nvSpPr>
        <p:spPr>
          <a:xfrm>
            <a:off x="431960" y="5269421"/>
            <a:ext cx="9144000" cy="1130359"/>
          </a:xfrm>
        </p:spPr>
        <p:txBody>
          <a:bodyPr>
            <a:noAutofit/>
          </a:bodyPr>
          <a:lstStyle>
            <a:lvl1pPr marL="0" indent="0" algn="l">
              <a:buNone/>
              <a:defRPr sz="2600">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18" name="Picture 17" descr="A picture containing text, queen&#10;&#10;Description automatically generated">
            <a:extLst>
              <a:ext uri="{FF2B5EF4-FFF2-40B4-BE49-F238E27FC236}">
                <a16:creationId xmlns:a16="http://schemas.microsoft.com/office/drawing/2014/main" id="{9004F398-8C17-43C4-B01A-6AD4DBBD819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110158" y="4478280"/>
            <a:ext cx="1547644" cy="1948399"/>
          </a:xfrm>
          <a:prstGeom prst="rect">
            <a:avLst/>
          </a:prstGeom>
        </p:spPr>
      </p:pic>
      <p:sp>
        <p:nvSpPr>
          <p:cNvPr id="19" name="TextBox 18">
            <a:extLst>
              <a:ext uri="{FF2B5EF4-FFF2-40B4-BE49-F238E27FC236}">
                <a16:creationId xmlns:a16="http://schemas.microsoft.com/office/drawing/2014/main" id="{0764A174-4667-461E-B96A-2BCA3F65ED52}"/>
              </a:ext>
            </a:extLst>
          </p:cNvPr>
          <p:cNvSpPr txBox="1"/>
          <p:nvPr userDrawn="1"/>
        </p:nvSpPr>
        <p:spPr>
          <a:xfrm>
            <a:off x="444598" y="301924"/>
            <a:ext cx="3201517" cy="523220"/>
          </a:xfrm>
          <a:prstGeom prst="rect">
            <a:avLst/>
          </a:prstGeom>
          <a:noFill/>
        </p:spPr>
        <p:txBody>
          <a:bodyPr wrap="none" rtlCol="0">
            <a:spAutoFit/>
          </a:bodyPr>
          <a:lstStyle/>
          <a:p>
            <a:r>
              <a:rPr lang="en-GB" sz="2800" dirty="0">
                <a:solidFill>
                  <a:schemeClr val="bg1"/>
                </a:solidFill>
                <a:latin typeface="Century Gothic" panose="020B0502020202020204" pitchFamily="34" charset="0"/>
              </a:rPr>
              <a:t>WILTSHIRE POLICE</a:t>
            </a:r>
          </a:p>
        </p:txBody>
      </p:sp>
      <p:sp>
        <p:nvSpPr>
          <p:cNvPr id="20" name="TextBox 19">
            <a:extLst>
              <a:ext uri="{FF2B5EF4-FFF2-40B4-BE49-F238E27FC236}">
                <a16:creationId xmlns:a16="http://schemas.microsoft.com/office/drawing/2014/main" id="{43D7807F-3F45-4B8A-88B1-E58D74E195CD}"/>
              </a:ext>
            </a:extLst>
          </p:cNvPr>
          <p:cNvSpPr txBox="1"/>
          <p:nvPr userDrawn="1"/>
        </p:nvSpPr>
        <p:spPr>
          <a:xfrm>
            <a:off x="447938" y="6512950"/>
            <a:ext cx="3477234" cy="276999"/>
          </a:xfrm>
          <a:prstGeom prst="rect">
            <a:avLst/>
          </a:prstGeom>
          <a:noFill/>
        </p:spPr>
        <p:txBody>
          <a:bodyPr wrap="none" rtlCol="0">
            <a:spAutoFit/>
          </a:bodyPr>
          <a:lstStyle/>
          <a:p>
            <a:r>
              <a:rPr lang="en-GB" sz="1200" dirty="0">
                <a:latin typeface="Century Gothic" panose="020B0502020202020204" pitchFamily="34" charset="0"/>
              </a:rPr>
              <a:t>Proud to serve and protect our communities</a:t>
            </a:r>
          </a:p>
        </p:txBody>
      </p:sp>
      <p:sp>
        <p:nvSpPr>
          <p:cNvPr id="21" name="TextBox 20">
            <a:extLst>
              <a:ext uri="{FF2B5EF4-FFF2-40B4-BE49-F238E27FC236}">
                <a16:creationId xmlns:a16="http://schemas.microsoft.com/office/drawing/2014/main" id="{76DC4C78-0810-43E4-936A-E2B3733C2C7E}"/>
              </a:ext>
            </a:extLst>
          </p:cNvPr>
          <p:cNvSpPr txBox="1"/>
          <p:nvPr userDrawn="1"/>
        </p:nvSpPr>
        <p:spPr>
          <a:xfrm>
            <a:off x="5444785" y="6529386"/>
            <a:ext cx="6381875" cy="215444"/>
          </a:xfrm>
          <a:prstGeom prst="rect">
            <a:avLst/>
          </a:prstGeom>
          <a:noFill/>
        </p:spPr>
        <p:txBody>
          <a:bodyPr wrap="none" rtlCol="0">
            <a:spAutoFit/>
          </a:bodyPr>
          <a:lstStyle/>
          <a:p>
            <a:r>
              <a:rPr lang="en-GB" sz="800" u="none" dirty="0">
                <a:solidFill>
                  <a:schemeClr val="tx1"/>
                </a:solidFill>
                <a:latin typeface="Century Gothic" panose="020B0502020202020204" pitchFamily="34" charset="0"/>
              </a:rPr>
              <a:t>www.wiltshire.police.uk  |       Facebook/wiltshirepolice  |       Twitter @wiltshirepolice  |       LinkedIn/company/wiltshirepolice</a:t>
            </a:r>
          </a:p>
        </p:txBody>
      </p:sp>
      <p:pic>
        <p:nvPicPr>
          <p:cNvPr id="23" name="Picture 22" descr="Shape&#10;&#10;Description automatically generated with low confidence">
            <a:extLst>
              <a:ext uri="{FF2B5EF4-FFF2-40B4-BE49-F238E27FC236}">
                <a16:creationId xmlns:a16="http://schemas.microsoft.com/office/drawing/2014/main" id="{57E30345-F636-4C3F-AE69-C3616B085F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869906" y="6601389"/>
            <a:ext cx="90000" cy="90000"/>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EAE7C2D5-15AE-4859-9CB0-7D895F242AC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06447" y="6601389"/>
            <a:ext cx="110702" cy="90000"/>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EE537E40-66BF-4650-85D5-AB09C982C45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78259" y="6598153"/>
            <a:ext cx="90150" cy="90000"/>
          </a:xfrm>
          <a:prstGeom prst="rect">
            <a:avLst/>
          </a:prstGeom>
        </p:spPr>
      </p:pic>
    </p:spTree>
    <p:extLst>
      <p:ext uri="{BB962C8B-B14F-4D97-AF65-F5344CB8AC3E}">
        <p14:creationId xmlns:p14="http://schemas.microsoft.com/office/powerpoint/2010/main" val="207882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pic background">
    <p:spTree>
      <p:nvGrpSpPr>
        <p:cNvPr id="1" name=""/>
        <p:cNvGrpSpPr/>
        <p:nvPr/>
      </p:nvGrpSpPr>
      <p:grpSpPr>
        <a:xfrm>
          <a:off x="0" y="0"/>
          <a:ext cx="0" cy="0"/>
          <a:chOff x="0" y="0"/>
          <a:chExt cx="0" cy="0"/>
        </a:xfrm>
      </p:grpSpPr>
      <p:pic>
        <p:nvPicPr>
          <p:cNvPr id="6" name="Picture 5" descr="Shape&#10;&#10;Description automatically generated">
            <a:extLst>
              <a:ext uri="{FF2B5EF4-FFF2-40B4-BE49-F238E27FC236}">
                <a16:creationId xmlns:a16="http://schemas.microsoft.com/office/drawing/2014/main" id="{EB88ED4A-1842-4F18-B2C3-7B89DF0540B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0000"/>
          <a:stretch/>
        </p:blipFill>
        <p:spPr>
          <a:xfrm>
            <a:off x="0" y="3429000"/>
            <a:ext cx="12192000" cy="3429000"/>
          </a:xfrm>
          <a:prstGeom prst="rect">
            <a:avLst/>
          </a:prstGeom>
        </p:spPr>
      </p:pic>
      <p:sp>
        <p:nvSpPr>
          <p:cNvPr id="3" name="Picture Placeholder 2">
            <a:extLst>
              <a:ext uri="{FF2B5EF4-FFF2-40B4-BE49-F238E27FC236}">
                <a16:creationId xmlns:a16="http://schemas.microsoft.com/office/drawing/2014/main" id="{DE4A0967-4D31-46B5-8FF0-700D4EF71EC5}"/>
              </a:ext>
            </a:extLst>
          </p:cNvPr>
          <p:cNvSpPr>
            <a:spLocks noGrp="1"/>
          </p:cNvSpPr>
          <p:nvPr>
            <p:ph type="pic" sz="quarter" idx="10"/>
          </p:nvPr>
        </p:nvSpPr>
        <p:spPr>
          <a:xfrm>
            <a:off x="0" y="0"/>
            <a:ext cx="12197752" cy="6771735"/>
          </a:xfrm>
          <a:custGeom>
            <a:avLst/>
            <a:gdLst>
              <a:gd name="connsiteX0" fmla="*/ 0 w 12192000"/>
              <a:gd name="connsiteY0" fmla="*/ 6762750 h 6762750"/>
              <a:gd name="connsiteX1" fmla="*/ 6096000 w 12192000"/>
              <a:gd name="connsiteY1" fmla="*/ 0 h 6762750"/>
              <a:gd name="connsiteX2" fmla="*/ 12192000 w 12192000"/>
              <a:gd name="connsiteY2" fmla="*/ 6762750 h 6762750"/>
              <a:gd name="connsiteX3" fmla="*/ 0 w 12192000"/>
              <a:gd name="connsiteY3" fmla="*/ 6762750 h 6762750"/>
              <a:gd name="connsiteX0" fmla="*/ 0 w 12192000"/>
              <a:gd name="connsiteY0" fmla="*/ 6754124 h 6754124"/>
              <a:gd name="connsiteX1" fmla="*/ 5751 w 12192000"/>
              <a:gd name="connsiteY1" fmla="*/ 0 h 6754124"/>
              <a:gd name="connsiteX2" fmla="*/ 12192000 w 12192000"/>
              <a:gd name="connsiteY2" fmla="*/ 6754124 h 6754124"/>
              <a:gd name="connsiteX3" fmla="*/ 0 w 12192000"/>
              <a:gd name="connsiteY3" fmla="*/ 6754124 h 6754124"/>
              <a:gd name="connsiteX0" fmla="*/ 0 w 12192000"/>
              <a:gd name="connsiteY0" fmla="*/ 6754124 h 6754124"/>
              <a:gd name="connsiteX1" fmla="*/ 5751 w 12192000"/>
              <a:gd name="connsiteY1" fmla="*/ 0 h 6754124"/>
              <a:gd name="connsiteX2" fmla="*/ 12192000 w 12192000"/>
              <a:gd name="connsiteY2" fmla="*/ 6754124 h 6754124"/>
              <a:gd name="connsiteX3" fmla="*/ 4226943 w 12192000"/>
              <a:gd name="connsiteY3" fmla="*/ 6745857 h 6754124"/>
              <a:gd name="connsiteX4" fmla="*/ 0 w 12192000"/>
              <a:gd name="connsiteY4" fmla="*/ 6754124 h 6754124"/>
              <a:gd name="connsiteX0" fmla="*/ 0 w 12192000"/>
              <a:gd name="connsiteY0" fmla="*/ 4433618 h 6754124"/>
              <a:gd name="connsiteX1" fmla="*/ 5751 w 12192000"/>
              <a:gd name="connsiteY1" fmla="*/ 0 h 6754124"/>
              <a:gd name="connsiteX2" fmla="*/ 12192000 w 12192000"/>
              <a:gd name="connsiteY2" fmla="*/ 6754124 h 6754124"/>
              <a:gd name="connsiteX3" fmla="*/ 4226943 w 12192000"/>
              <a:gd name="connsiteY3" fmla="*/ 6745857 h 6754124"/>
              <a:gd name="connsiteX4" fmla="*/ 0 w 12192000"/>
              <a:gd name="connsiteY4" fmla="*/ 4433618 h 6754124"/>
              <a:gd name="connsiteX0" fmla="*/ 0 w 12174747"/>
              <a:gd name="connsiteY0" fmla="*/ 4433618 h 6745857"/>
              <a:gd name="connsiteX1" fmla="*/ 5751 w 12174747"/>
              <a:gd name="connsiteY1" fmla="*/ 0 h 6745857"/>
              <a:gd name="connsiteX2" fmla="*/ 12174747 w 12174747"/>
              <a:gd name="connsiteY2" fmla="*/ 3536471 h 6745857"/>
              <a:gd name="connsiteX3" fmla="*/ 4226943 w 12174747"/>
              <a:gd name="connsiteY3" fmla="*/ 6745857 h 6745857"/>
              <a:gd name="connsiteX4" fmla="*/ 0 w 12174747"/>
              <a:gd name="connsiteY4" fmla="*/ 4433618 h 6745857"/>
              <a:gd name="connsiteX0" fmla="*/ 0 w 12174747"/>
              <a:gd name="connsiteY0" fmla="*/ 4433618 h 6763110"/>
              <a:gd name="connsiteX1" fmla="*/ 5751 w 12174747"/>
              <a:gd name="connsiteY1" fmla="*/ 0 h 6763110"/>
              <a:gd name="connsiteX2" fmla="*/ 12174747 w 12174747"/>
              <a:gd name="connsiteY2" fmla="*/ 3536471 h 6763110"/>
              <a:gd name="connsiteX3" fmla="*/ 4226943 w 12174747"/>
              <a:gd name="connsiteY3" fmla="*/ 6763110 h 6763110"/>
              <a:gd name="connsiteX4" fmla="*/ 0 w 12174747"/>
              <a:gd name="connsiteY4" fmla="*/ 4433618 h 6763110"/>
              <a:gd name="connsiteX0" fmla="*/ 0 w 12174747"/>
              <a:gd name="connsiteY0" fmla="*/ 4433618 h 6763110"/>
              <a:gd name="connsiteX1" fmla="*/ 5751 w 12174747"/>
              <a:gd name="connsiteY1" fmla="*/ 0 h 6763110"/>
              <a:gd name="connsiteX2" fmla="*/ 8367624 w 12174747"/>
              <a:gd name="connsiteY2" fmla="*/ 2415397 h 6763110"/>
              <a:gd name="connsiteX3" fmla="*/ 12174747 w 12174747"/>
              <a:gd name="connsiteY3" fmla="*/ 3536471 h 6763110"/>
              <a:gd name="connsiteX4" fmla="*/ 4226943 w 12174747"/>
              <a:gd name="connsiteY4" fmla="*/ 6763110 h 6763110"/>
              <a:gd name="connsiteX5" fmla="*/ 0 w 12174747"/>
              <a:gd name="connsiteY5" fmla="*/ 4433618 h 6763110"/>
              <a:gd name="connsiteX0" fmla="*/ 0 w 12197752"/>
              <a:gd name="connsiteY0" fmla="*/ 4442243 h 6771735"/>
              <a:gd name="connsiteX1" fmla="*/ 5751 w 12197752"/>
              <a:gd name="connsiteY1" fmla="*/ 8625 h 6771735"/>
              <a:gd name="connsiteX2" fmla="*/ 12197752 w 12197752"/>
              <a:gd name="connsiteY2" fmla="*/ 0 h 6771735"/>
              <a:gd name="connsiteX3" fmla="*/ 12174747 w 12197752"/>
              <a:gd name="connsiteY3" fmla="*/ 3545096 h 6771735"/>
              <a:gd name="connsiteX4" fmla="*/ 4226943 w 12197752"/>
              <a:gd name="connsiteY4" fmla="*/ 6771735 h 6771735"/>
              <a:gd name="connsiteX5" fmla="*/ 0 w 12197752"/>
              <a:gd name="connsiteY5" fmla="*/ 4442243 h 6771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7752" h="6771735">
                <a:moveTo>
                  <a:pt x="0" y="4442243"/>
                </a:moveTo>
                <a:lnTo>
                  <a:pt x="5751" y="8625"/>
                </a:lnTo>
                <a:lnTo>
                  <a:pt x="12197752" y="0"/>
                </a:lnTo>
                <a:lnTo>
                  <a:pt x="12174747" y="3545096"/>
                </a:lnTo>
                <a:lnTo>
                  <a:pt x="4226943" y="6771735"/>
                </a:lnTo>
                <a:lnTo>
                  <a:pt x="0" y="4442243"/>
                </a:lnTo>
                <a:close/>
              </a:path>
            </a:pathLst>
          </a:custGeom>
        </p:spPr>
        <p:txBody>
          <a:bodyPr/>
          <a:lstStyle/>
          <a:p>
            <a:endParaRPr lang="en-GB"/>
          </a:p>
        </p:txBody>
      </p:sp>
    </p:spTree>
    <p:extLst>
      <p:ext uri="{BB962C8B-B14F-4D97-AF65-F5344CB8AC3E}">
        <p14:creationId xmlns:p14="http://schemas.microsoft.com/office/powerpoint/2010/main" val="3043260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 content left">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13F1EC89-2957-469C-9314-6F71FCD9901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2390"/>
          <a:stretch/>
        </p:blipFill>
        <p:spPr>
          <a:xfrm>
            <a:off x="0" y="2907102"/>
            <a:ext cx="12192000" cy="3950898"/>
          </a:xfrm>
          <a:prstGeom prst="rect">
            <a:avLst/>
          </a:prstGeom>
        </p:spPr>
      </p:pic>
      <p:sp>
        <p:nvSpPr>
          <p:cNvPr id="11" name="Content Placeholder 10">
            <a:extLst>
              <a:ext uri="{FF2B5EF4-FFF2-40B4-BE49-F238E27FC236}">
                <a16:creationId xmlns:a16="http://schemas.microsoft.com/office/drawing/2014/main" id="{FE8A2A18-577A-4670-A3DC-0CCBCC327542}"/>
              </a:ext>
            </a:extLst>
          </p:cNvPr>
          <p:cNvSpPr>
            <a:spLocks noGrp="1"/>
          </p:cNvSpPr>
          <p:nvPr>
            <p:ph sz="quarter" idx="11"/>
          </p:nvPr>
        </p:nvSpPr>
        <p:spPr>
          <a:xfrm>
            <a:off x="567599" y="567599"/>
            <a:ext cx="11052181" cy="5721058"/>
          </a:xfrm>
        </p:spPr>
        <p:txBody>
          <a:bodyPr>
            <a:normAutofit/>
          </a:bodyPr>
          <a:lstStyle>
            <a:lvl1pPr marL="0" indent="0">
              <a:buNone/>
              <a:defRPr sz="4800">
                <a:latin typeface="Century Gothic" panose="020B0502020202020204" pitchFamily="34" charset="0"/>
              </a:defRPr>
            </a:lvl1pPr>
            <a:lvl2pPr marL="457200" indent="0">
              <a:buNone/>
              <a:defRPr>
                <a:latin typeface="Century Gothic" panose="020B0502020202020204" pitchFamily="34" charset="0"/>
              </a:defRPr>
            </a:lvl2pPr>
            <a:lvl3pPr marL="914400" indent="0">
              <a:buNone/>
              <a:defRPr>
                <a:latin typeface="Century Gothic" panose="020B0502020202020204" pitchFamily="34" charset="0"/>
              </a:defRPr>
            </a:lvl3pPr>
            <a:lvl4pPr marL="1371600" indent="0">
              <a:buNone/>
              <a:defRPr>
                <a:latin typeface="Century Gothic" panose="020B0502020202020204" pitchFamily="34" charset="0"/>
              </a:defRPr>
            </a:lvl4pPr>
            <a:lvl5pPr marL="1828800" indent="0">
              <a:buNone/>
              <a:defRPr>
                <a:latin typeface="Century Gothic" panose="020B0502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179538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ngle content right">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13F1EC89-2957-469C-9314-6F71FCD990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1" name="Content Placeholder 10">
            <a:extLst>
              <a:ext uri="{FF2B5EF4-FFF2-40B4-BE49-F238E27FC236}">
                <a16:creationId xmlns:a16="http://schemas.microsoft.com/office/drawing/2014/main" id="{FE8A2A18-577A-4670-A3DC-0CCBCC327542}"/>
              </a:ext>
            </a:extLst>
          </p:cNvPr>
          <p:cNvSpPr>
            <a:spLocks noGrp="1"/>
          </p:cNvSpPr>
          <p:nvPr>
            <p:ph sz="quarter" idx="11"/>
          </p:nvPr>
        </p:nvSpPr>
        <p:spPr>
          <a:xfrm>
            <a:off x="567599" y="567599"/>
            <a:ext cx="11056799" cy="4888276"/>
          </a:xfrm>
        </p:spPr>
        <p:txBody>
          <a:bodyPr>
            <a:normAutofit/>
          </a:bodyPr>
          <a:lstStyle>
            <a:lvl1pPr marL="0" indent="0">
              <a:buNone/>
              <a:defRPr sz="4800">
                <a:latin typeface="Century Gothic" panose="020B0502020202020204" pitchFamily="34" charset="0"/>
              </a:defRPr>
            </a:lvl1pPr>
            <a:lvl2pPr marL="457200" indent="0">
              <a:buNone/>
              <a:defRPr>
                <a:latin typeface="Century Gothic" panose="020B0502020202020204" pitchFamily="34" charset="0"/>
              </a:defRPr>
            </a:lvl2pPr>
            <a:lvl3pPr marL="914400" indent="0">
              <a:buNone/>
              <a:defRPr>
                <a:latin typeface="Century Gothic" panose="020B0502020202020204" pitchFamily="34" charset="0"/>
              </a:defRPr>
            </a:lvl3pPr>
            <a:lvl4pPr marL="1371600" indent="0">
              <a:buNone/>
              <a:defRPr>
                <a:latin typeface="Century Gothic" panose="020B0502020202020204" pitchFamily="34" charset="0"/>
              </a:defRPr>
            </a:lvl4pPr>
            <a:lvl5pPr marL="1828800" indent="0">
              <a:buNone/>
              <a:defRPr>
                <a:latin typeface="Century Gothic" panose="020B0502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4172996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double content">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CD8AEB54-F2B6-42DB-B337-A340964B98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ext Placeholder 8">
            <a:extLst>
              <a:ext uri="{FF2B5EF4-FFF2-40B4-BE49-F238E27FC236}">
                <a16:creationId xmlns:a16="http://schemas.microsoft.com/office/drawing/2014/main" id="{2A5B2DAA-4148-42EC-84BE-A8D10D3A257C}"/>
              </a:ext>
            </a:extLst>
          </p:cNvPr>
          <p:cNvSpPr>
            <a:spLocks noGrp="1"/>
          </p:cNvSpPr>
          <p:nvPr>
            <p:ph type="body" sz="quarter" idx="10"/>
          </p:nvPr>
        </p:nvSpPr>
        <p:spPr>
          <a:xfrm>
            <a:off x="624750" y="567599"/>
            <a:ext cx="10900500" cy="720000"/>
          </a:xfrm>
        </p:spPr>
        <p:txBody>
          <a:bodyPr>
            <a:normAutofit/>
          </a:bodyPr>
          <a:lstStyle>
            <a:lvl1pPr marL="0" indent="0">
              <a:buNone/>
              <a:defRPr sz="360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Picture Placeholder 11">
            <a:extLst>
              <a:ext uri="{FF2B5EF4-FFF2-40B4-BE49-F238E27FC236}">
                <a16:creationId xmlns:a16="http://schemas.microsoft.com/office/drawing/2014/main" id="{196431B6-2888-4324-B2D9-6915792F1D32}"/>
              </a:ext>
            </a:extLst>
          </p:cNvPr>
          <p:cNvSpPr>
            <a:spLocks noGrp="1"/>
          </p:cNvSpPr>
          <p:nvPr>
            <p:ph type="pic" sz="quarter" idx="11"/>
          </p:nvPr>
        </p:nvSpPr>
        <p:spPr>
          <a:xfrm>
            <a:off x="6419850" y="1733550"/>
            <a:ext cx="3960000" cy="4320000"/>
          </a:xfrm>
        </p:spPr>
        <p:txBody>
          <a:bodyPr/>
          <a:lstStyle>
            <a:lvl1pPr marL="0" indent="0">
              <a:buNone/>
              <a:defRPr>
                <a:latin typeface="Century Gothic" panose="020B0502020202020204" pitchFamily="34" charset="0"/>
              </a:defRPr>
            </a:lvl1pPr>
          </a:lstStyle>
          <a:p>
            <a:endParaRPr lang="en-GB"/>
          </a:p>
        </p:txBody>
      </p:sp>
      <p:sp>
        <p:nvSpPr>
          <p:cNvPr id="14" name="Text Placeholder 13">
            <a:extLst>
              <a:ext uri="{FF2B5EF4-FFF2-40B4-BE49-F238E27FC236}">
                <a16:creationId xmlns:a16="http://schemas.microsoft.com/office/drawing/2014/main" id="{0A280530-2AB9-4686-909B-A5433A2C70AE}"/>
              </a:ext>
            </a:extLst>
          </p:cNvPr>
          <p:cNvSpPr>
            <a:spLocks noGrp="1"/>
          </p:cNvSpPr>
          <p:nvPr>
            <p:ph type="body" sz="quarter" idx="12"/>
          </p:nvPr>
        </p:nvSpPr>
        <p:spPr>
          <a:xfrm>
            <a:off x="624750" y="1733550"/>
            <a:ext cx="5471250" cy="4320000"/>
          </a:xfrm>
        </p:spPr>
        <p:txBody>
          <a:bodyPr/>
          <a:lstStyle>
            <a:lvl1pPr marL="0" indent="0">
              <a:buNone/>
              <a:defRPr>
                <a:latin typeface="Century Gothic" panose="020B0502020202020204" pitchFamily="34" charset="0"/>
              </a:defRPr>
            </a:lvl1pPr>
            <a:lvl2pPr marL="457200" indent="0">
              <a:buNone/>
              <a:defRPr>
                <a:latin typeface="Century Gothic" panose="020B0502020202020204" pitchFamily="34" charset="0"/>
              </a:defRPr>
            </a:lvl2pPr>
            <a:lvl3pPr marL="914400" indent="0">
              <a:buNone/>
              <a:defRPr>
                <a:latin typeface="Century Gothic" panose="020B0502020202020204" pitchFamily="34" charset="0"/>
              </a:defRPr>
            </a:lvl3pPr>
            <a:lvl4pPr marL="1371600" indent="0">
              <a:buNone/>
              <a:defRPr>
                <a:latin typeface="Century Gothic" panose="020B0502020202020204" pitchFamily="34" charset="0"/>
              </a:defRPr>
            </a:lvl4pPr>
            <a:lvl5pPr marL="1828800" indent="0">
              <a:buNone/>
              <a:defRPr>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07026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ingle content">
    <p:spTree>
      <p:nvGrpSpPr>
        <p:cNvPr id="1" name=""/>
        <p:cNvGrpSpPr/>
        <p:nvPr/>
      </p:nvGrpSpPr>
      <p:grpSpPr>
        <a:xfrm>
          <a:off x="0" y="0"/>
          <a:ext cx="0" cy="0"/>
          <a:chOff x="0" y="0"/>
          <a:chExt cx="0" cy="0"/>
        </a:xfrm>
      </p:grpSpPr>
      <p:pic>
        <p:nvPicPr>
          <p:cNvPr id="6" name="Picture 5" descr="A picture containing shape&#10;&#10;Description automatically generated">
            <a:extLst>
              <a:ext uri="{FF2B5EF4-FFF2-40B4-BE49-F238E27FC236}">
                <a16:creationId xmlns:a16="http://schemas.microsoft.com/office/drawing/2014/main" id="{CD8AEB54-F2B6-42DB-B337-A340964B98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Content Placeholder 2">
            <a:extLst>
              <a:ext uri="{FF2B5EF4-FFF2-40B4-BE49-F238E27FC236}">
                <a16:creationId xmlns:a16="http://schemas.microsoft.com/office/drawing/2014/main" id="{B21AF912-A7DD-4F2F-AD1C-4ECE784EE417}"/>
              </a:ext>
            </a:extLst>
          </p:cNvPr>
          <p:cNvSpPr>
            <a:spLocks noGrp="1"/>
          </p:cNvSpPr>
          <p:nvPr>
            <p:ph sz="quarter" idx="13"/>
          </p:nvPr>
        </p:nvSpPr>
        <p:spPr>
          <a:xfrm>
            <a:off x="1905000" y="1676400"/>
            <a:ext cx="9719398" cy="4362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2A5B2DAA-4148-42EC-84BE-A8D10D3A257C}"/>
              </a:ext>
            </a:extLst>
          </p:cNvPr>
          <p:cNvSpPr>
            <a:spLocks noGrp="1"/>
          </p:cNvSpPr>
          <p:nvPr>
            <p:ph type="body" sz="quarter" idx="10"/>
          </p:nvPr>
        </p:nvSpPr>
        <p:spPr>
          <a:xfrm>
            <a:off x="1904999" y="567599"/>
            <a:ext cx="9719399" cy="781051"/>
          </a:xfrm>
        </p:spPr>
        <p:txBody>
          <a:bodyPr>
            <a:normAutofit/>
          </a:bodyPr>
          <a:lstStyle>
            <a:lvl1pPr marL="0" indent="0">
              <a:buNone/>
              <a:defRPr sz="360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2761200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lumns text">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D8C0851-B141-473B-89F7-AE0E8650A8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 Placeholder 8">
            <a:extLst>
              <a:ext uri="{FF2B5EF4-FFF2-40B4-BE49-F238E27FC236}">
                <a16:creationId xmlns:a16="http://schemas.microsoft.com/office/drawing/2014/main" id="{C15A3691-6D3F-49A8-A783-304C702C6295}"/>
              </a:ext>
            </a:extLst>
          </p:cNvPr>
          <p:cNvSpPr>
            <a:spLocks noGrp="1"/>
          </p:cNvSpPr>
          <p:nvPr>
            <p:ph type="body" sz="quarter" idx="10"/>
          </p:nvPr>
        </p:nvSpPr>
        <p:spPr>
          <a:xfrm>
            <a:off x="624750" y="567599"/>
            <a:ext cx="10942500" cy="781051"/>
          </a:xfrm>
        </p:spPr>
        <p:txBody>
          <a:bodyPr>
            <a:normAutofit/>
          </a:bodyPr>
          <a:lstStyle>
            <a:lvl1pPr marL="0" indent="0">
              <a:buNone/>
              <a:defRPr sz="360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0" name="Text Placeholder 9">
            <a:extLst>
              <a:ext uri="{FF2B5EF4-FFF2-40B4-BE49-F238E27FC236}">
                <a16:creationId xmlns:a16="http://schemas.microsoft.com/office/drawing/2014/main" id="{D31FFBD0-1C9E-49E6-BA9C-256F7D65DD07}"/>
              </a:ext>
            </a:extLst>
          </p:cNvPr>
          <p:cNvSpPr>
            <a:spLocks noGrp="1"/>
          </p:cNvSpPr>
          <p:nvPr>
            <p:ph type="body" sz="quarter" idx="11"/>
          </p:nvPr>
        </p:nvSpPr>
        <p:spPr>
          <a:xfrm>
            <a:off x="609600" y="1562100"/>
            <a:ext cx="5256000" cy="4667250"/>
          </a:xfrm>
        </p:spPr>
        <p:txBody>
          <a:bodyPr/>
          <a:lstStyle>
            <a:lvl1pPr marL="0" indent="0">
              <a:buNone/>
              <a:defRPr>
                <a:latin typeface="Century Gothic" panose="020B0502020202020204" pitchFamily="34" charset="0"/>
              </a:defRPr>
            </a:lvl1pPr>
            <a:lvl2pPr marL="457200" indent="0">
              <a:buNone/>
              <a:defRPr>
                <a:latin typeface="Century Gothic" panose="020B0502020202020204" pitchFamily="34" charset="0"/>
              </a:defRPr>
            </a:lvl2pPr>
            <a:lvl3pPr marL="914400" indent="0">
              <a:buNone/>
              <a:defRPr>
                <a:latin typeface="Century Gothic" panose="020B0502020202020204" pitchFamily="34" charset="0"/>
              </a:defRPr>
            </a:lvl3pPr>
            <a:lvl4pPr marL="1371600" indent="0">
              <a:buNone/>
              <a:defRPr>
                <a:latin typeface="Century Gothic" panose="020B0502020202020204" pitchFamily="34" charset="0"/>
              </a:defRPr>
            </a:lvl4pPr>
            <a:lvl5pPr marL="1828800" indent="0">
              <a:buNone/>
              <a:defRPr>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0065A7CE-A828-4F92-934F-C0E514085E2A}"/>
              </a:ext>
            </a:extLst>
          </p:cNvPr>
          <p:cNvSpPr>
            <a:spLocks noGrp="1"/>
          </p:cNvSpPr>
          <p:nvPr>
            <p:ph type="body" sz="quarter" idx="12"/>
          </p:nvPr>
        </p:nvSpPr>
        <p:spPr>
          <a:xfrm>
            <a:off x="6311250" y="1562099"/>
            <a:ext cx="5256000" cy="4667249"/>
          </a:xfrm>
        </p:spPr>
        <p:txBody>
          <a:bodyPr/>
          <a:lstStyle>
            <a:lvl1pPr marL="0" indent="0">
              <a:buNone/>
              <a:defRPr>
                <a:latin typeface="Century Gothic" panose="020B0502020202020204" pitchFamily="34" charset="0"/>
              </a:defRPr>
            </a:lvl1pPr>
            <a:lvl2pPr marL="457200" indent="0">
              <a:buNone/>
              <a:defRPr>
                <a:latin typeface="Century Gothic" panose="020B0502020202020204" pitchFamily="34" charset="0"/>
              </a:defRPr>
            </a:lvl2pPr>
            <a:lvl3pPr marL="914400" indent="0">
              <a:buNone/>
              <a:defRPr>
                <a:latin typeface="Century Gothic" panose="020B0502020202020204" pitchFamily="34" charset="0"/>
              </a:defRPr>
            </a:lvl3pPr>
            <a:lvl4pPr marL="1371600" indent="0">
              <a:buNone/>
              <a:defRPr>
                <a:latin typeface="Century Gothic" panose="020B0502020202020204" pitchFamily="34" charset="0"/>
              </a:defRPr>
            </a:lvl4pPr>
            <a:lvl5pPr marL="1828800" indent="0">
              <a:buNone/>
              <a:defRPr>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28573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lumns text_1">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D8C0851-B141-473B-89F7-AE0E8650A8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8" name="Text Placeholder 8">
            <a:extLst>
              <a:ext uri="{FF2B5EF4-FFF2-40B4-BE49-F238E27FC236}">
                <a16:creationId xmlns:a16="http://schemas.microsoft.com/office/drawing/2014/main" id="{C15A3691-6D3F-49A8-A783-304C702C6295}"/>
              </a:ext>
            </a:extLst>
          </p:cNvPr>
          <p:cNvSpPr>
            <a:spLocks noGrp="1"/>
          </p:cNvSpPr>
          <p:nvPr>
            <p:ph type="body" sz="quarter" idx="10"/>
          </p:nvPr>
        </p:nvSpPr>
        <p:spPr>
          <a:xfrm>
            <a:off x="624750" y="567599"/>
            <a:ext cx="10942500" cy="781051"/>
          </a:xfrm>
        </p:spPr>
        <p:txBody>
          <a:bodyPr>
            <a:normAutofit/>
          </a:bodyPr>
          <a:lstStyle>
            <a:lvl1pPr marL="0" indent="0">
              <a:buNone/>
              <a:defRPr sz="3600">
                <a:latin typeface="Century Gothic" panose="020B0502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0" name="Text Placeholder 9">
            <a:extLst>
              <a:ext uri="{FF2B5EF4-FFF2-40B4-BE49-F238E27FC236}">
                <a16:creationId xmlns:a16="http://schemas.microsoft.com/office/drawing/2014/main" id="{D31FFBD0-1C9E-49E6-BA9C-256F7D65DD07}"/>
              </a:ext>
            </a:extLst>
          </p:cNvPr>
          <p:cNvSpPr>
            <a:spLocks noGrp="1"/>
          </p:cNvSpPr>
          <p:nvPr>
            <p:ph type="body" sz="quarter" idx="11"/>
          </p:nvPr>
        </p:nvSpPr>
        <p:spPr>
          <a:xfrm>
            <a:off x="609600" y="1562100"/>
            <a:ext cx="5256000" cy="4667250"/>
          </a:xfrm>
        </p:spPr>
        <p:txBody>
          <a:bodyPr/>
          <a:lstStyle>
            <a:lvl1pPr marL="0" indent="0">
              <a:buNone/>
              <a:defRPr>
                <a:latin typeface="Century Gothic" panose="020B0502020202020204" pitchFamily="34" charset="0"/>
              </a:defRPr>
            </a:lvl1pPr>
            <a:lvl2pPr marL="457200" indent="0">
              <a:buNone/>
              <a:defRPr>
                <a:latin typeface="Century Gothic" panose="020B0502020202020204" pitchFamily="34" charset="0"/>
              </a:defRPr>
            </a:lvl2pPr>
            <a:lvl3pPr marL="914400" indent="0">
              <a:buNone/>
              <a:defRPr>
                <a:latin typeface="Century Gothic" panose="020B0502020202020204" pitchFamily="34" charset="0"/>
              </a:defRPr>
            </a:lvl3pPr>
            <a:lvl4pPr marL="1371600" indent="0">
              <a:buNone/>
              <a:defRPr>
                <a:latin typeface="Century Gothic" panose="020B0502020202020204" pitchFamily="34" charset="0"/>
              </a:defRPr>
            </a:lvl4pPr>
            <a:lvl5pPr marL="1828800" indent="0">
              <a:buNone/>
              <a:defRPr>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0065A7CE-A828-4F92-934F-C0E514085E2A}"/>
              </a:ext>
            </a:extLst>
          </p:cNvPr>
          <p:cNvSpPr>
            <a:spLocks noGrp="1"/>
          </p:cNvSpPr>
          <p:nvPr>
            <p:ph type="body" sz="quarter" idx="12"/>
          </p:nvPr>
        </p:nvSpPr>
        <p:spPr>
          <a:xfrm>
            <a:off x="6326402" y="1562100"/>
            <a:ext cx="5256000" cy="4667250"/>
          </a:xfrm>
        </p:spPr>
        <p:txBody>
          <a:bodyPr/>
          <a:lstStyle>
            <a:lvl1pPr marL="0" indent="0">
              <a:buNone/>
              <a:defRPr>
                <a:latin typeface="Century Gothic" panose="020B0502020202020204" pitchFamily="34" charset="0"/>
              </a:defRPr>
            </a:lvl1pPr>
            <a:lvl2pPr marL="457200" indent="0">
              <a:buNone/>
              <a:defRPr>
                <a:latin typeface="Century Gothic" panose="020B0502020202020204" pitchFamily="34" charset="0"/>
              </a:defRPr>
            </a:lvl2pPr>
            <a:lvl3pPr marL="914400" indent="0">
              <a:buNone/>
              <a:defRPr>
                <a:latin typeface="Century Gothic" panose="020B0502020202020204" pitchFamily="34" charset="0"/>
              </a:defRPr>
            </a:lvl3pPr>
            <a:lvl4pPr marL="1371600" indent="0">
              <a:buNone/>
              <a:defRPr>
                <a:latin typeface="Century Gothic" panose="020B0502020202020204" pitchFamily="34" charset="0"/>
              </a:defRPr>
            </a:lvl4pPr>
            <a:lvl5pPr marL="1828800" indent="0">
              <a:buNone/>
              <a:defRPr>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40267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background imag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560DD920-7385-4DCB-B714-F081CC5515DB}"/>
              </a:ext>
            </a:extLst>
          </p:cNvPr>
          <p:cNvSpPr>
            <a:spLocks noGrp="1"/>
          </p:cNvSpPr>
          <p:nvPr>
            <p:ph type="pic" sz="quarter" idx="10"/>
          </p:nvPr>
        </p:nvSpPr>
        <p:spPr>
          <a:xfrm>
            <a:off x="-9458" y="0"/>
            <a:ext cx="12197313" cy="6858000"/>
          </a:xfrm>
          <a:custGeom>
            <a:avLst/>
            <a:gdLst>
              <a:gd name="connsiteX0" fmla="*/ 1526865 w 12192000"/>
              <a:gd name="connsiteY0" fmla="*/ 0 h 6858000"/>
              <a:gd name="connsiteX1" fmla="*/ 11048977 w 12192000"/>
              <a:gd name="connsiteY1" fmla="*/ 0 h 6858000"/>
              <a:gd name="connsiteX2" fmla="*/ 12192000 w 12192000"/>
              <a:gd name="connsiteY2" fmla="*/ 1143023 h 6858000"/>
              <a:gd name="connsiteX3" fmla="*/ 12192000 w 12192000"/>
              <a:gd name="connsiteY3" fmla="*/ 5331135 h 6858000"/>
              <a:gd name="connsiteX4" fmla="*/ 10665135 w 12192000"/>
              <a:gd name="connsiteY4" fmla="*/ 6858000 h 6858000"/>
              <a:gd name="connsiteX5" fmla="*/ 1143023 w 12192000"/>
              <a:gd name="connsiteY5" fmla="*/ 6858000 h 6858000"/>
              <a:gd name="connsiteX6" fmla="*/ 0 w 12192000"/>
              <a:gd name="connsiteY6" fmla="*/ 5714977 h 6858000"/>
              <a:gd name="connsiteX7" fmla="*/ 0 w 12192000"/>
              <a:gd name="connsiteY7" fmla="*/ 1526865 h 6858000"/>
              <a:gd name="connsiteX8" fmla="*/ 1526865 w 12192000"/>
              <a:gd name="connsiteY8" fmla="*/ 0 h 6858000"/>
              <a:gd name="connsiteX0" fmla="*/ 7418707 w 12192000"/>
              <a:gd name="connsiteY0" fmla="*/ 0 h 6858000"/>
              <a:gd name="connsiteX1" fmla="*/ 11048977 w 12192000"/>
              <a:gd name="connsiteY1" fmla="*/ 0 h 6858000"/>
              <a:gd name="connsiteX2" fmla="*/ 12192000 w 12192000"/>
              <a:gd name="connsiteY2" fmla="*/ 1143023 h 6858000"/>
              <a:gd name="connsiteX3" fmla="*/ 12192000 w 12192000"/>
              <a:gd name="connsiteY3" fmla="*/ 5331135 h 6858000"/>
              <a:gd name="connsiteX4" fmla="*/ 10665135 w 12192000"/>
              <a:gd name="connsiteY4" fmla="*/ 6858000 h 6858000"/>
              <a:gd name="connsiteX5" fmla="*/ 1143023 w 12192000"/>
              <a:gd name="connsiteY5" fmla="*/ 6858000 h 6858000"/>
              <a:gd name="connsiteX6" fmla="*/ 0 w 12192000"/>
              <a:gd name="connsiteY6" fmla="*/ 5714977 h 6858000"/>
              <a:gd name="connsiteX7" fmla="*/ 0 w 12192000"/>
              <a:gd name="connsiteY7" fmla="*/ 1526865 h 6858000"/>
              <a:gd name="connsiteX8" fmla="*/ 7418707 w 12192000"/>
              <a:gd name="connsiteY8" fmla="*/ 0 h 6858000"/>
              <a:gd name="connsiteX0" fmla="*/ 7418707 w 12204916"/>
              <a:gd name="connsiteY0" fmla="*/ 0 h 6858000"/>
              <a:gd name="connsiteX1" fmla="*/ 12204916 w 12204916"/>
              <a:gd name="connsiteY1" fmla="*/ 0 h 6858000"/>
              <a:gd name="connsiteX2" fmla="*/ 12192000 w 12204916"/>
              <a:gd name="connsiteY2" fmla="*/ 1143023 h 6858000"/>
              <a:gd name="connsiteX3" fmla="*/ 12192000 w 12204916"/>
              <a:gd name="connsiteY3" fmla="*/ 5331135 h 6858000"/>
              <a:gd name="connsiteX4" fmla="*/ 10665135 w 12204916"/>
              <a:gd name="connsiteY4" fmla="*/ 6858000 h 6858000"/>
              <a:gd name="connsiteX5" fmla="*/ 1143023 w 12204916"/>
              <a:gd name="connsiteY5" fmla="*/ 6858000 h 6858000"/>
              <a:gd name="connsiteX6" fmla="*/ 0 w 12204916"/>
              <a:gd name="connsiteY6" fmla="*/ 5714977 h 6858000"/>
              <a:gd name="connsiteX7" fmla="*/ 0 w 12204916"/>
              <a:gd name="connsiteY7" fmla="*/ 1526865 h 6858000"/>
              <a:gd name="connsiteX8" fmla="*/ 7418707 w 12204916"/>
              <a:gd name="connsiteY8" fmla="*/ 0 h 6858000"/>
              <a:gd name="connsiteX0" fmla="*/ 7418707 w 12204916"/>
              <a:gd name="connsiteY0" fmla="*/ 0 h 6858000"/>
              <a:gd name="connsiteX1" fmla="*/ 12204916 w 12204916"/>
              <a:gd name="connsiteY1" fmla="*/ 0 h 6858000"/>
              <a:gd name="connsiteX2" fmla="*/ 12192000 w 12204916"/>
              <a:gd name="connsiteY2" fmla="*/ 1143023 h 6858000"/>
              <a:gd name="connsiteX3" fmla="*/ 12200627 w 12204916"/>
              <a:gd name="connsiteY3" fmla="*/ 5227618 h 6858000"/>
              <a:gd name="connsiteX4" fmla="*/ 10665135 w 12204916"/>
              <a:gd name="connsiteY4" fmla="*/ 6858000 h 6858000"/>
              <a:gd name="connsiteX5" fmla="*/ 1143023 w 12204916"/>
              <a:gd name="connsiteY5" fmla="*/ 6858000 h 6858000"/>
              <a:gd name="connsiteX6" fmla="*/ 0 w 12204916"/>
              <a:gd name="connsiteY6" fmla="*/ 5714977 h 6858000"/>
              <a:gd name="connsiteX7" fmla="*/ 0 w 12204916"/>
              <a:gd name="connsiteY7" fmla="*/ 1526865 h 6858000"/>
              <a:gd name="connsiteX8" fmla="*/ 7418707 w 12204916"/>
              <a:gd name="connsiteY8" fmla="*/ 0 h 6858000"/>
              <a:gd name="connsiteX0" fmla="*/ 7418707 w 12204916"/>
              <a:gd name="connsiteY0" fmla="*/ 0 h 6858000"/>
              <a:gd name="connsiteX1" fmla="*/ 12204916 w 12204916"/>
              <a:gd name="connsiteY1" fmla="*/ 0 h 6858000"/>
              <a:gd name="connsiteX2" fmla="*/ 12192000 w 12204916"/>
              <a:gd name="connsiteY2" fmla="*/ 1143023 h 6858000"/>
              <a:gd name="connsiteX3" fmla="*/ 12200627 w 12204916"/>
              <a:gd name="connsiteY3" fmla="*/ 5227618 h 6858000"/>
              <a:gd name="connsiteX4" fmla="*/ 8103090 w 12204916"/>
              <a:gd name="connsiteY4" fmla="*/ 6858000 h 6858000"/>
              <a:gd name="connsiteX5" fmla="*/ 1143023 w 12204916"/>
              <a:gd name="connsiteY5" fmla="*/ 6858000 h 6858000"/>
              <a:gd name="connsiteX6" fmla="*/ 0 w 12204916"/>
              <a:gd name="connsiteY6" fmla="*/ 5714977 h 6858000"/>
              <a:gd name="connsiteX7" fmla="*/ 0 w 12204916"/>
              <a:gd name="connsiteY7" fmla="*/ 1526865 h 6858000"/>
              <a:gd name="connsiteX8" fmla="*/ 7418707 w 12204916"/>
              <a:gd name="connsiteY8" fmla="*/ 0 h 6858000"/>
              <a:gd name="connsiteX0" fmla="*/ 7427334 w 12213543"/>
              <a:gd name="connsiteY0" fmla="*/ 0 h 6858000"/>
              <a:gd name="connsiteX1" fmla="*/ 12213543 w 12213543"/>
              <a:gd name="connsiteY1" fmla="*/ 0 h 6858000"/>
              <a:gd name="connsiteX2" fmla="*/ 12200627 w 12213543"/>
              <a:gd name="connsiteY2" fmla="*/ 1143023 h 6858000"/>
              <a:gd name="connsiteX3" fmla="*/ 12209254 w 12213543"/>
              <a:gd name="connsiteY3" fmla="*/ 5227618 h 6858000"/>
              <a:gd name="connsiteX4" fmla="*/ 8111717 w 12213543"/>
              <a:gd name="connsiteY4" fmla="*/ 6858000 h 6858000"/>
              <a:gd name="connsiteX5" fmla="*/ 1151650 w 12213543"/>
              <a:gd name="connsiteY5" fmla="*/ 6858000 h 6858000"/>
              <a:gd name="connsiteX6" fmla="*/ 0 w 12213543"/>
              <a:gd name="connsiteY6" fmla="*/ 6853664 h 6858000"/>
              <a:gd name="connsiteX7" fmla="*/ 8627 w 12213543"/>
              <a:gd name="connsiteY7" fmla="*/ 1526865 h 6858000"/>
              <a:gd name="connsiteX8" fmla="*/ 7427334 w 12213543"/>
              <a:gd name="connsiteY8" fmla="*/ 0 h 6858000"/>
              <a:gd name="connsiteX0" fmla="*/ 7428163 w 12214372"/>
              <a:gd name="connsiteY0" fmla="*/ 0 h 6858000"/>
              <a:gd name="connsiteX1" fmla="*/ 12214372 w 12214372"/>
              <a:gd name="connsiteY1" fmla="*/ 0 h 6858000"/>
              <a:gd name="connsiteX2" fmla="*/ 12201456 w 12214372"/>
              <a:gd name="connsiteY2" fmla="*/ 1143023 h 6858000"/>
              <a:gd name="connsiteX3" fmla="*/ 12210083 w 12214372"/>
              <a:gd name="connsiteY3" fmla="*/ 5227618 h 6858000"/>
              <a:gd name="connsiteX4" fmla="*/ 8112546 w 12214372"/>
              <a:gd name="connsiteY4" fmla="*/ 6858000 h 6858000"/>
              <a:gd name="connsiteX5" fmla="*/ 1152479 w 12214372"/>
              <a:gd name="connsiteY5" fmla="*/ 6858000 h 6858000"/>
              <a:gd name="connsiteX6" fmla="*/ 829 w 12214372"/>
              <a:gd name="connsiteY6" fmla="*/ 6853664 h 6858000"/>
              <a:gd name="connsiteX7" fmla="*/ 830 w 12214372"/>
              <a:gd name="connsiteY7" fmla="*/ 1518238 h 6858000"/>
              <a:gd name="connsiteX8" fmla="*/ 7428163 w 12214372"/>
              <a:gd name="connsiteY8" fmla="*/ 0 h 6858000"/>
              <a:gd name="connsiteX0" fmla="*/ 7428163 w 12210083"/>
              <a:gd name="connsiteY0" fmla="*/ 0 h 6858000"/>
              <a:gd name="connsiteX1" fmla="*/ 12205746 w 12210083"/>
              <a:gd name="connsiteY1" fmla="*/ 0 h 6858000"/>
              <a:gd name="connsiteX2" fmla="*/ 12201456 w 12210083"/>
              <a:gd name="connsiteY2" fmla="*/ 1143023 h 6858000"/>
              <a:gd name="connsiteX3" fmla="*/ 12210083 w 12210083"/>
              <a:gd name="connsiteY3" fmla="*/ 5227618 h 6858000"/>
              <a:gd name="connsiteX4" fmla="*/ 8112546 w 12210083"/>
              <a:gd name="connsiteY4" fmla="*/ 6858000 h 6858000"/>
              <a:gd name="connsiteX5" fmla="*/ 1152479 w 12210083"/>
              <a:gd name="connsiteY5" fmla="*/ 6858000 h 6858000"/>
              <a:gd name="connsiteX6" fmla="*/ 829 w 12210083"/>
              <a:gd name="connsiteY6" fmla="*/ 6853664 h 6858000"/>
              <a:gd name="connsiteX7" fmla="*/ 830 w 12210083"/>
              <a:gd name="connsiteY7" fmla="*/ 1518238 h 6858000"/>
              <a:gd name="connsiteX8" fmla="*/ 7428163 w 12210083"/>
              <a:gd name="connsiteY8" fmla="*/ 0 h 6858000"/>
              <a:gd name="connsiteX0" fmla="*/ 7428163 w 12210083"/>
              <a:gd name="connsiteY0" fmla="*/ 0 h 6858000"/>
              <a:gd name="connsiteX1" fmla="*/ 12205746 w 12210083"/>
              <a:gd name="connsiteY1" fmla="*/ 0 h 6858000"/>
              <a:gd name="connsiteX2" fmla="*/ 12210083 w 12210083"/>
              <a:gd name="connsiteY2" fmla="*/ 5227618 h 6858000"/>
              <a:gd name="connsiteX3" fmla="*/ 8112546 w 12210083"/>
              <a:gd name="connsiteY3" fmla="*/ 6858000 h 6858000"/>
              <a:gd name="connsiteX4" fmla="*/ 1152479 w 12210083"/>
              <a:gd name="connsiteY4" fmla="*/ 6858000 h 6858000"/>
              <a:gd name="connsiteX5" fmla="*/ 829 w 12210083"/>
              <a:gd name="connsiteY5" fmla="*/ 6853664 h 6858000"/>
              <a:gd name="connsiteX6" fmla="*/ 830 w 12210083"/>
              <a:gd name="connsiteY6" fmla="*/ 1518238 h 6858000"/>
              <a:gd name="connsiteX7" fmla="*/ 7428163 w 12210083"/>
              <a:gd name="connsiteY7" fmla="*/ 0 h 6858000"/>
              <a:gd name="connsiteX0" fmla="*/ 7428163 w 12205754"/>
              <a:gd name="connsiteY0" fmla="*/ 0 h 6858000"/>
              <a:gd name="connsiteX1" fmla="*/ 12205746 w 12205754"/>
              <a:gd name="connsiteY1" fmla="*/ 0 h 6858000"/>
              <a:gd name="connsiteX2" fmla="*/ 12028928 w 12205754"/>
              <a:gd name="connsiteY2" fmla="*/ 5210365 h 6858000"/>
              <a:gd name="connsiteX3" fmla="*/ 8112546 w 12205754"/>
              <a:gd name="connsiteY3" fmla="*/ 6858000 h 6858000"/>
              <a:gd name="connsiteX4" fmla="*/ 1152479 w 12205754"/>
              <a:gd name="connsiteY4" fmla="*/ 6858000 h 6858000"/>
              <a:gd name="connsiteX5" fmla="*/ 829 w 12205754"/>
              <a:gd name="connsiteY5" fmla="*/ 6853664 h 6858000"/>
              <a:gd name="connsiteX6" fmla="*/ 830 w 12205754"/>
              <a:gd name="connsiteY6" fmla="*/ 1518238 h 6858000"/>
              <a:gd name="connsiteX7" fmla="*/ 7428163 w 12205754"/>
              <a:gd name="connsiteY7" fmla="*/ 0 h 6858000"/>
              <a:gd name="connsiteX0" fmla="*/ 7428163 w 12205839"/>
              <a:gd name="connsiteY0" fmla="*/ 0 h 6858000"/>
              <a:gd name="connsiteX1" fmla="*/ 12205746 w 12205839"/>
              <a:gd name="connsiteY1" fmla="*/ 0 h 6858000"/>
              <a:gd name="connsiteX2" fmla="*/ 12192830 w 12205839"/>
              <a:gd name="connsiteY2" fmla="*/ 5227618 h 6858000"/>
              <a:gd name="connsiteX3" fmla="*/ 8112546 w 12205839"/>
              <a:gd name="connsiteY3" fmla="*/ 6858000 h 6858000"/>
              <a:gd name="connsiteX4" fmla="*/ 1152479 w 12205839"/>
              <a:gd name="connsiteY4" fmla="*/ 6858000 h 6858000"/>
              <a:gd name="connsiteX5" fmla="*/ 829 w 12205839"/>
              <a:gd name="connsiteY5" fmla="*/ 6853664 h 6858000"/>
              <a:gd name="connsiteX6" fmla="*/ 830 w 12205839"/>
              <a:gd name="connsiteY6" fmla="*/ 1518238 h 6858000"/>
              <a:gd name="connsiteX7" fmla="*/ 7428163 w 12205839"/>
              <a:gd name="connsiteY7" fmla="*/ 0 h 6858000"/>
              <a:gd name="connsiteX0" fmla="*/ 7428163 w 12192830"/>
              <a:gd name="connsiteY0" fmla="*/ 0 h 6858000"/>
              <a:gd name="connsiteX1" fmla="*/ 11921074 w 12192830"/>
              <a:gd name="connsiteY1" fmla="*/ 215661 h 6858000"/>
              <a:gd name="connsiteX2" fmla="*/ 12192830 w 12192830"/>
              <a:gd name="connsiteY2" fmla="*/ 5227618 h 6858000"/>
              <a:gd name="connsiteX3" fmla="*/ 8112546 w 12192830"/>
              <a:gd name="connsiteY3" fmla="*/ 6858000 h 6858000"/>
              <a:gd name="connsiteX4" fmla="*/ 1152479 w 12192830"/>
              <a:gd name="connsiteY4" fmla="*/ 6858000 h 6858000"/>
              <a:gd name="connsiteX5" fmla="*/ 829 w 12192830"/>
              <a:gd name="connsiteY5" fmla="*/ 6853664 h 6858000"/>
              <a:gd name="connsiteX6" fmla="*/ 830 w 12192830"/>
              <a:gd name="connsiteY6" fmla="*/ 1518238 h 6858000"/>
              <a:gd name="connsiteX7" fmla="*/ 7428163 w 12192830"/>
              <a:gd name="connsiteY7" fmla="*/ 0 h 6858000"/>
              <a:gd name="connsiteX0" fmla="*/ 7428163 w 12205839"/>
              <a:gd name="connsiteY0" fmla="*/ 0 h 6858000"/>
              <a:gd name="connsiteX1" fmla="*/ 12205746 w 12205839"/>
              <a:gd name="connsiteY1" fmla="*/ 8627 h 6858000"/>
              <a:gd name="connsiteX2" fmla="*/ 12192830 w 12205839"/>
              <a:gd name="connsiteY2" fmla="*/ 5227618 h 6858000"/>
              <a:gd name="connsiteX3" fmla="*/ 8112546 w 12205839"/>
              <a:gd name="connsiteY3" fmla="*/ 6858000 h 6858000"/>
              <a:gd name="connsiteX4" fmla="*/ 1152479 w 12205839"/>
              <a:gd name="connsiteY4" fmla="*/ 6858000 h 6858000"/>
              <a:gd name="connsiteX5" fmla="*/ 829 w 12205839"/>
              <a:gd name="connsiteY5" fmla="*/ 6853664 h 6858000"/>
              <a:gd name="connsiteX6" fmla="*/ 830 w 12205839"/>
              <a:gd name="connsiteY6" fmla="*/ 1518238 h 6858000"/>
              <a:gd name="connsiteX7" fmla="*/ 7428163 w 12205839"/>
              <a:gd name="connsiteY7" fmla="*/ 0 h 6858000"/>
              <a:gd name="connsiteX0" fmla="*/ 7428163 w 12205839"/>
              <a:gd name="connsiteY0" fmla="*/ 0 h 6858000"/>
              <a:gd name="connsiteX1" fmla="*/ 12205746 w 12205839"/>
              <a:gd name="connsiteY1" fmla="*/ 8627 h 6858000"/>
              <a:gd name="connsiteX2" fmla="*/ 12192830 w 12205839"/>
              <a:gd name="connsiteY2" fmla="*/ 5227618 h 6858000"/>
              <a:gd name="connsiteX3" fmla="*/ 8112546 w 12205839"/>
              <a:gd name="connsiteY3" fmla="*/ 6858000 h 6858000"/>
              <a:gd name="connsiteX4" fmla="*/ 1152479 w 12205839"/>
              <a:gd name="connsiteY4" fmla="*/ 6858000 h 6858000"/>
              <a:gd name="connsiteX5" fmla="*/ 829 w 12205839"/>
              <a:gd name="connsiteY5" fmla="*/ 6853664 h 6858000"/>
              <a:gd name="connsiteX6" fmla="*/ 830 w 12205839"/>
              <a:gd name="connsiteY6" fmla="*/ 1518238 h 6858000"/>
              <a:gd name="connsiteX7" fmla="*/ 7428163 w 12205839"/>
              <a:gd name="connsiteY7" fmla="*/ 0 h 6858000"/>
              <a:gd name="connsiteX0" fmla="*/ 7428163 w 12205839"/>
              <a:gd name="connsiteY0" fmla="*/ 0 h 6858000"/>
              <a:gd name="connsiteX1" fmla="*/ 12205746 w 12205839"/>
              <a:gd name="connsiteY1" fmla="*/ 8627 h 6858000"/>
              <a:gd name="connsiteX2" fmla="*/ 12192830 w 12205839"/>
              <a:gd name="connsiteY2" fmla="*/ 5227618 h 6858000"/>
              <a:gd name="connsiteX3" fmla="*/ 8112546 w 12205839"/>
              <a:gd name="connsiteY3" fmla="*/ 6858000 h 6858000"/>
              <a:gd name="connsiteX4" fmla="*/ 1152479 w 12205839"/>
              <a:gd name="connsiteY4" fmla="*/ 6858000 h 6858000"/>
              <a:gd name="connsiteX5" fmla="*/ 829 w 12205839"/>
              <a:gd name="connsiteY5" fmla="*/ 6853664 h 6858000"/>
              <a:gd name="connsiteX6" fmla="*/ 830 w 12205839"/>
              <a:gd name="connsiteY6" fmla="*/ 1518238 h 6858000"/>
              <a:gd name="connsiteX7" fmla="*/ 7428163 w 12205839"/>
              <a:gd name="connsiteY7" fmla="*/ 0 h 6858000"/>
              <a:gd name="connsiteX0" fmla="*/ 7428163 w 12197313"/>
              <a:gd name="connsiteY0" fmla="*/ 0 h 6858000"/>
              <a:gd name="connsiteX1" fmla="*/ 12197120 w 12197313"/>
              <a:gd name="connsiteY1" fmla="*/ 8627 h 6858000"/>
              <a:gd name="connsiteX2" fmla="*/ 12192830 w 12197313"/>
              <a:gd name="connsiteY2" fmla="*/ 5227618 h 6858000"/>
              <a:gd name="connsiteX3" fmla="*/ 8112546 w 12197313"/>
              <a:gd name="connsiteY3" fmla="*/ 6858000 h 6858000"/>
              <a:gd name="connsiteX4" fmla="*/ 1152479 w 12197313"/>
              <a:gd name="connsiteY4" fmla="*/ 6858000 h 6858000"/>
              <a:gd name="connsiteX5" fmla="*/ 829 w 12197313"/>
              <a:gd name="connsiteY5" fmla="*/ 6853664 h 6858000"/>
              <a:gd name="connsiteX6" fmla="*/ 830 w 12197313"/>
              <a:gd name="connsiteY6" fmla="*/ 1518238 h 6858000"/>
              <a:gd name="connsiteX7" fmla="*/ 7428163 w 12197313"/>
              <a:gd name="connsiteY7" fmla="*/ 0 h 6858000"/>
              <a:gd name="connsiteX0" fmla="*/ 7428163 w 12197313"/>
              <a:gd name="connsiteY0" fmla="*/ 0 h 6858000"/>
              <a:gd name="connsiteX1" fmla="*/ 12197120 w 12197313"/>
              <a:gd name="connsiteY1" fmla="*/ 8627 h 6858000"/>
              <a:gd name="connsiteX2" fmla="*/ 12192830 w 12197313"/>
              <a:gd name="connsiteY2" fmla="*/ 5227618 h 6858000"/>
              <a:gd name="connsiteX3" fmla="*/ 8112546 w 12197313"/>
              <a:gd name="connsiteY3" fmla="*/ 6858000 h 6858000"/>
              <a:gd name="connsiteX4" fmla="*/ 829 w 12197313"/>
              <a:gd name="connsiteY4" fmla="*/ 6853664 h 6858000"/>
              <a:gd name="connsiteX5" fmla="*/ 830 w 12197313"/>
              <a:gd name="connsiteY5" fmla="*/ 1518238 h 6858000"/>
              <a:gd name="connsiteX6" fmla="*/ 7428163 w 12197313"/>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7313" h="6858000">
                <a:moveTo>
                  <a:pt x="7428163" y="0"/>
                </a:moveTo>
                <a:lnTo>
                  <a:pt x="12197120" y="8627"/>
                </a:lnTo>
                <a:cubicBezTo>
                  <a:pt x="12198566" y="1751166"/>
                  <a:pt x="12191384" y="3485079"/>
                  <a:pt x="12192830" y="5227618"/>
                </a:cubicBezTo>
                <a:lnTo>
                  <a:pt x="8112546" y="6858000"/>
                </a:lnTo>
                <a:lnTo>
                  <a:pt x="829" y="6853664"/>
                </a:lnTo>
                <a:cubicBezTo>
                  <a:pt x="3705" y="5078064"/>
                  <a:pt x="-2046" y="3293838"/>
                  <a:pt x="830" y="1518238"/>
                </a:cubicBezTo>
                <a:lnTo>
                  <a:pt x="7428163" y="0"/>
                </a:lnTo>
                <a:close/>
              </a:path>
            </a:pathLst>
          </a:custGeom>
        </p:spPr>
        <p:txBody>
          <a:bodyPr/>
          <a:lstStyle/>
          <a:p>
            <a:endParaRPr lang="en-GB"/>
          </a:p>
        </p:txBody>
      </p:sp>
      <p:pic>
        <p:nvPicPr>
          <p:cNvPr id="7" name="Picture 6" descr="A picture containing text, display&#10;&#10;Description automatically generated">
            <a:extLst>
              <a:ext uri="{FF2B5EF4-FFF2-40B4-BE49-F238E27FC236}">
                <a16:creationId xmlns:a16="http://schemas.microsoft.com/office/drawing/2014/main" id="{14CCDBAA-3129-410D-9F51-1340E16971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5597"/>
          <a:stretch/>
        </p:blipFill>
        <p:spPr>
          <a:xfrm>
            <a:off x="0" y="5184474"/>
            <a:ext cx="12192000" cy="1673525"/>
          </a:xfrm>
          <a:prstGeom prst="rect">
            <a:avLst/>
          </a:prstGeom>
        </p:spPr>
      </p:pic>
      <p:sp>
        <p:nvSpPr>
          <p:cNvPr id="11" name="Text Placeholder 10">
            <a:extLst>
              <a:ext uri="{FF2B5EF4-FFF2-40B4-BE49-F238E27FC236}">
                <a16:creationId xmlns:a16="http://schemas.microsoft.com/office/drawing/2014/main" id="{B7100749-7E92-4B59-8C85-02EF82305D85}"/>
              </a:ext>
            </a:extLst>
          </p:cNvPr>
          <p:cNvSpPr>
            <a:spLocks noGrp="1"/>
          </p:cNvSpPr>
          <p:nvPr>
            <p:ph type="body" sz="quarter" idx="11"/>
          </p:nvPr>
        </p:nvSpPr>
        <p:spPr>
          <a:xfrm>
            <a:off x="590550" y="1943100"/>
            <a:ext cx="5505450" cy="4171950"/>
          </a:xfrm>
          <a:solidFill>
            <a:schemeClr val="bg1">
              <a:alpha val="50000"/>
            </a:schemeClr>
          </a:solidFill>
        </p:spPr>
        <p:txBody>
          <a:bodyPr lIns="180000" tIns="180000" rIns="180000" bIns="180000"/>
          <a:lstStyle>
            <a:lvl1pPr marL="0" indent="0">
              <a:buNone/>
              <a:defRPr sz="3600">
                <a:latin typeface="Century Gothic" panose="020B0502020202020204" pitchFamily="34" charset="0"/>
              </a:defRPr>
            </a:lvl1pPr>
            <a:lvl2pPr marL="0" indent="0">
              <a:buFont typeface="Arial" panose="020B0604020202020204" pitchFamily="34" charset="0"/>
              <a:buNone/>
              <a:defRPr sz="2600">
                <a:latin typeface="Century Gothic" panose="020B0502020202020204" pitchFamily="34" charset="0"/>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dirty="0"/>
              <a:t>Click to edit Master text styles</a:t>
            </a:r>
          </a:p>
          <a:p>
            <a:pPr lvl="1"/>
            <a:r>
              <a:rPr lang="en-US" dirty="0"/>
              <a:t>Second level</a:t>
            </a:r>
          </a:p>
        </p:txBody>
      </p:sp>
      <p:pic>
        <p:nvPicPr>
          <p:cNvPr id="5" name="Picture 4" descr="A picture containing text, display&#10;&#10;Description automatically generated">
            <a:extLst>
              <a:ext uri="{FF2B5EF4-FFF2-40B4-BE49-F238E27FC236}">
                <a16:creationId xmlns:a16="http://schemas.microsoft.com/office/drawing/2014/main" id="{E906D34D-7444-4FA6-AB57-53F1994789F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7107"/>
          <a:stretch/>
        </p:blipFill>
        <p:spPr>
          <a:xfrm>
            <a:off x="0" y="0"/>
            <a:ext cx="12192000" cy="1570008"/>
          </a:xfrm>
          <a:prstGeom prst="rect">
            <a:avLst/>
          </a:prstGeom>
        </p:spPr>
      </p:pic>
    </p:spTree>
    <p:extLst>
      <p:ext uri="{BB962C8B-B14F-4D97-AF65-F5344CB8AC3E}">
        <p14:creationId xmlns:p14="http://schemas.microsoft.com/office/powerpoint/2010/main" val="397098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EED56D-B50B-4D6A-9AE4-4CC732A0AD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8F1D25-13F7-47C1-8FE9-FBBF3671A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E9CAA-2ED1-4A69-839D-93097AE3E7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9EC594-D175-4402-AE84-658A904C5109}" type="datetimeFigureOut">
              <a:rPr lang="en-GB" smtClean="0"/>
              <a:t>12/08/2022</a:t>
            </a:fld>
            <a:endParaRPr lang="en-GB"/>
          </a:p>
        </p:txBody>
      </p:sp>
      <p:sp>
        <p:nvSpPr>
          <p:cNvPr id="5" name="Footer Placeholder 4">
            <a:extLst>
              <a:ext uri="{FF2B5EF4-FFF2-40B4-BE49-F238E27FC236}">
                <a16:creationId xmlns:a16="http://schemas.microsoft.com/office/drawing/2014/main" id="{C82DC0B4-CB8A-4A69-98D0-F794DD33EC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B87A538-42B3-4130-9BC8-7CCED5DB53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644E0C-6C3F-4DC6-8385-15486F5BC261}" type="slidenum">
              <a:rPr lang="en-GB" smtClean="0"/>
              <a:t>‹#›</a:t>
            </a:fld>
            <a:endParaRPr lang="en-GB"/>
          </a:p>
        </p:txBody>
      </p:sp>
    </p:spTree>
    <p:extLst>
      <p:ext uri="{BB962C8B-B14F-4D97-AF65-F5344CB8AC3E}">
        <p14:creationId xmlns:p14="http://schemas.microsoft.com/office/powerpoint/2010/main" val="2323730189"/>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9" r:id="rId4"/>
    <p:sldLayoutId id="2147483657" r:id="rId5"/>
    <p:sldLayoutId id="2147483660" r:id="rId6"/>
    <p:sldLayoutId id="2147483658" r:id="rId7"/>
    <p:sldLayoutId id="2147483661" r:id="rId8"/>
    <p:sldLayoutId id="214748365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www.wiltsmessaging.co.uk/" TargetMode="External"/><Relationship Id="rId7" Type="http://schemas.openxmlformats.org/officeDocument/2006/relationships/hyperlink" Target="http://www.wiltshire-pcc.gov.uk/" TargetMode="External"/><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hyperlink" Target="http://www.wiltshire.police.uk/" TargetMode="External"/><Relationship Id="rId5" Type="http://schemas.openxmlformats.org/officeDocument/2006/relationships/hyperlink" Target="https://twitter.com/SwindonPolice" TargetMode="External"/><Relationship Id="rId4" Type="http://schemas.openxmlformats.org/officeDocument/2006/relationships/hyperlink" Target="https://www.facebook.com/SwindonPolice/"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mailto:SwindonAreaCPT@wiltshire.police.uk"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justiceinspectorates.gov.uk/hmicfrs/police-forces/wiltshire/" TargetMode="External"/><Relationship Id="rId2" Type="http://schemas.openxmlformats.org/officeDocument/2006/relationships/hyperlink" Target="https://www.wiltshire-pcc.gov.uk/" TargetMode="External"/><Relationship Id="rId1" Type="http://schemas.openxmlformats.org/officeDocument/2006/relationships/slideLayout" Target="../slideLayouts/slideLayout5.xml"/><Relationship Id="rId5" Type="http://schemas.openxmlformats.org/officeDocument/2006/relationships/hyperlink" Target="https://www.wiltshire.police.uk/police-forces/wiltshire-police/areas/about-us/about-us/cpts/swindon-cpt/" TargetMode="External"/><Relationship Id="rId4" Type="http://schemas.openxmlformats.org/officeDocument/2006/relationships/hyperlink" Target="https://www.police.uk/pu/your-area/wiltshire-polic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B0A3D5-F473-4C0D-BE4E-F47A56ADEEE1}"/>
              </a:ext>
            </a:extLst>
          </p:cNvPr>
          <p:cNvSpPr>
            <a:spLocks noGrp="1"/>
          </p:cNvSpPr>
          <p:nvPr>
            <p:ph type="ctrTitle"/>
          </p:nvPr>
        </p:nvSpPr>
        <p:spPr/>
        <p:txBody>
          <a:bodyPr/>
          <a:lstStyle/>
          <a:p>
            <a:r>
              <a:rPr lang="en-GB" dirty="0"/>
              <a:t>Area Board Update</a:t>
            </a:r>
          </a:p>
        </p:txBody>
      </p:sp>
      <p:sp>
        <p:nvSpPr>
          <p:cNvPr id="5" name="Subtitle 4">
            <a:extLst>
              <a:ext uri="{FF2B5EF4-FFF2-40B4-BE49-F238E27FC236}">
                <a16:creationId xmlns:a16="http://schemas.microsoft.com/office/drawing/2014/main" id="{A5605D13-3410-4C07-82FA-FE9B66D8BF4B}"/>
              </a:ext>
            </a:extLst>
          </p:cNvPr>
          <p:cNvSpPr>
            <a:spLocks noGrp="1"/>
          </p:cNvSpPr>
          <p:nvPr>
            <p:ph type="subTitle" idx="1"/>
          </p:nvPr>
        </p:nvSpPr>
        <p:spPr/>
        <p:txBody>
          <a:bodyPr/>
          <a:lstStyle/>
          <a:p>
            <a:r>
              <a:rPr lang="en-GB" dirty="0"/>
              <a:t>Swindon Community Policing Team – July 2022</a:t>
            </a:r>
          </a:p>
          <a:p>
            <a:r>
              <a:rPr lang="en-GB" i="0" u="none" strike="noStrike" dirty="0">
                <a:solidFill>
                  <a:srgbClr val="000000"/>
                </a:solidFill>
                <a:effectLst/>
                <a:latin typeface="Century Gothic" panose="020B0502020202020204" pitchFamily="34" charset="0"/>
              </a:rPr>
              <a:t>North, East and Rural</a:t>
            </a:r>
            <a:r>
              <a:rPr lang="en-GB" b="0" i="0" dirty="0">
                <a:solidFill>
                  <a:srgbClr val="000000"/>
                </a:solidFill>
                <a:effectLst/>
                <a:latin typeface="Century Gothic" panose="020B0502020202020204" pitchFamily="34" charset="0"/>
              </a:rPr>
              <a:t>​</a:t>
            </a:r>
            <a:endParaRPr lang="en-GB" dirty="0"/>
          </a:p>
        </p:txBody>
      </p:sp>
    </p:spTree>
    <p:extLst>
      <p:ext uri="{BB962C8B-B14F-4D97-AF65-F5344CB8AC3E}">
        <p14:creationId xmlns:p14="http://schemas.microsoft.com/office/powerpoint/2010/main" val="34115895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7B0AF6-5596-4F87-9620-C858962DF3AF}"/>
              </a:ext>
            </a:extLst>
          </p:cNvPr>
          <p:cNvSpPr>
            <a:spLocks noGrp="1"/>
          </p:cNvSpPr>
          <p:nvPr>
            <p:ph type="body" sz="quarter" idx="10"/>
          </p:nvPr>
        </p:nvSpPr>
        <p:spPr/>
        <p:txBody>
          <a:bodyPr/>
          <a:lstStyle/>
          <a:p>
            <a:r>
              <a:rPr lang="en-GB" dirty="0"/>
              <a:t>Get Involved</a:t>
            </a:r>
          </a:p>
        </p:txBody>
      </p:sp>
      <p:pic>
        <p:nvPicPr>
          <p:cNvPr id="5" name="Picture 4" descr="Community Messaging logo">
            <a:extLst>
              <a:ext uri="{FF2B5EF4-FFF2-40B4-BE49-F238E27FC236}">
                <a16:creationId xmlns:a16="http://schemas.microsoft.com/office/drawing/2014/main" id="{F6123515-F025-4143-96FD-057A7DE71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66992" y="1274252"/>
            <a:ext cx="2563088" cy="2563088"/>
          </a:xfrm>
          <a:prstGeom prst="rect">
            <a:avLst/>
          </a:prstGeom>
        </p:spPr>
      </p:pic>
      <p:sp>
        <p:nvSpPr>
          <p:cNvPr id="10" name="Rectangle 9">
            <a:extLst>
              <a:ext uri="{FF2B5EF4-FFF2-40B4-BE49-F238E27FC236}">
                <a16:creationId xmlns:a16="http://schemas.microsoft.com/office/drawing/2014/main" id="{410CA0EA-74EB-497C-9B8B-13BD87175DA7}"/>
              </a:ext>
            </a:extLst>
          </p:cNvPr>
          <p:cNvSpPr/>
          <p:nvPr/>
        </p:nvSpPr>
        <p:spPr>
          <a:xfrm>
            <a:off x="624751" y="1550432"/>
            <a:ext cx="4922610" cy="3795783"/>
          </a:xfrm>
          <a:prstGeom prst="rect">
            <a:avLst/>
          </a:prstGeom>
        </p:spPr>
        <p:txBody>
          <a:bodyPr wrap="square">
            <a:spAutoFit/>
          </a:bodyPr>
          <a:lstStyle/>
          <a:p>
            <a:pPr lvl="0">
              <a:lnSpc>
                <a:spcPct val="107000"/>
              </a:lnSpc>
              <a:spcAft>
                <a:spcPts val="0"/>
              </a:spcAft>
            </a:pPr>
            <a:r>
              <a:rPr lang="en-GB" b="1" dirty="0">
                <a:latin typeface="Century Gothic" panose="020B0502020202020204" pitchFamily="34" charset="0"/>
                <a:ea typeface="Calibri" panose="020F0502020204030204" pitchFamily="34" charset="0"/>
                <a:cs typeface="Arial" panose="020B0604020202020204" pitchFamily="34" charset="0"/>
              </a:rPr>
              <a:t>Keep up to date with the latest news and alerts in your area by signing up to our Community Messaging service </a:t>
            </a:r>
            <a:r>
              <a:rPr lang="en-GB" dirty="0">
                <a:latin typeface="Century Gothic" panose="020B0502020202020204" pitchFamily="34" charset="0"/>
                <a:ea typeface="Calibri" panose="020F0502020204030204" pitchFamily="34" charset="0"/>
                <a:cs typeface="Arial" panose="020B0604020202020204" pitchFamily="34" charset="0"/>
              </a:rPr>
              <a:t>– </a:t>
            </a:r>
            <a:r>
              <a:rPr lang="en-GB" u="sng" dirty="0">
                <a:solidFill>
                  <a:srgbClr val="0563C1"/>
                </a:solidFill>
                <a:latin typeface="Century Gothic" panose="020B0502020202020204" pitchFamily="34" charset="0"/>
                <a:ea typeface="Calibri" panose="020F0502020204030204" pitchFamily="34" charset="0"/>
                <a:cs typeface="Arial" panose="020B0604020202020204" pitchFamily="34" charset="0"/>
                <a:hlinkClick r:id="rId3"/>
              </a:rPr>
              <a:t>www.wiltsmessaging.co.uk</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180340">
              <a:lnSpc>
                <a:spcPct val="107000"/>
              </a:lnSpc>
              <a:spcAft>
                <a:spcPts val="800"/>
              </a:spcAft>
            </a:pPr>
            <a:r>
              <a:rPr lang="en-GB" dirty="0">
                <a:latin typeface="Century Gothic" panose="020B0502020202020204" pitchFamily="34" charset="0"/>
                <a:ea typeface="Calibri" panose="020F0502020204030204" pitchFamily="34" charset="0"/>
                <a:cs typeface="Arial" panose="020B060402020202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en-GB" b="1" dirty="0">
                <a:latin typeface="Century Gothic" panose="020B0502020202020204" pitchFamily="34" charset="0"/>
                <a:ea typeface="Calibri" panose="020F0502020204030204" pitchFamily="34" charset="0"/>
                <a:cs typeface="Arial" panose="020B0604020202020204" pitchFamily="34" charset="0"/>
              </a:rPr>
              <a:t>Follow your CPT on social media</a:t>
            </a:r>
            <a:endParaRPr lang="en-GB"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u="sng" dirty="0">
                <a:solidFill>
                  <a:srgbClr val="000000"/>
                </a:solidFill>
                <a:latin typeface="Century Gothic" panose="020B0502020202020204" pitchFamily="34" charset="0"/>
                <a:ea typeface="Calibri" panose="020F0502020204030204" pitchFamily="34" charset="0"/>
                <a:cs typeface="Times New Roman" panose="02020603050405020304" pitchFamily="18" charset="0"/>
                <a:hlinkClick r:id="rId4" tooltip="Swindon Facebook page : opens on new browser window or tab"/>
              </a:rPr>
              <a:t>Swindon Police Facebook</a:t>
            </a:r>
            <a:endPar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GB" u="sng" dirty="0">
                <a:solidFill>
                  <a:srgbClr val="000000"/>
                </a:solidFill>
                <a:latin typeface="Century Gothic" panose="020B0502020202020204" pitchFamily="34" charset="0"/>
                <a:ea typeface="Calibri" panose="020F0502020204030204" pitchFamily="34" charset="0"/>
                <a:cs typeface="Times New Roman" panose="02020603050405020304" pitchFamily="18" charset="0"/>
                <a:hlinkClick r:id="rId5" tooltip="Swindon Twitter page : opens on new browser window or tab"/>
              </a:rPr>
              <a:t>Swindon Police Twitter</a:t>
            </a:r>
            <a:endPar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en-GB"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r>
              <a:rPr lang="en-GB" dirty="0">
                <a:latin typeface="Century Gothic" panose="020B0502020202020204" pitchFamily="34" charset="0"/>
                <a:ea typeface="Calibri" panose="020F0502020204030204" pitchFamily="34" charset="0"/>
                <a:cs typeface="Arial" panose="020B0604020202020204" pitchFamily="34" charset="0"/>
              </a:rPr>
              <a:t>Find out more information on your CPT area at: </a:t>
            </a:r>
            <a:r>
              <a:rPr lang="en-GB" u="sng" dirty="0">
                <a:solidFill>
                  <a:srgbClr val="0563C1"/>
                </a:solidFill>
                <a:latin typeface="Century Gothic" panose="020B0502020202020204" pitchFamily="34" charset="0"/>
                <a:ea typeface="Calibri" panose="020F0502020204030204" pitchFamily="34" charset="0"/>
                <a:cs typeface="Arial" panose="020B0604020202020204" pitchFamily="34" charset="0"/>
                <a:hlinkClick r:id="rId6"/>
              </a:rPr>
              <a:t>www.wiltshire.police.uk</a:t>
            </a:r>
            <a:r>
              <a:rPr lang="en-GB" dirty="0">
                <a:latin typeface="Century Gothic" panose="020B0502020202020204" pitchFamily="34" charset="0"/>
                <a:ea typeface="Calibri" panose="020F0502020204030204" pitchFamily="34" charset="0"/>
                <a:cs typeface="Arial" panose="020B0604020202020204" pitchFamily="34" charset="0"/>
              </a:rPr>
              <a:t>  and here </a:t>
            </a:r>
            <a:r>
              <a:rPr lang="en-GB" u="sng" dirty="0">
                <a:solidFill>
                  <a:srgbClr val="0563C1"/>
                </a:solidFill>
                <a:latin typeface="Century Gothic" panose="020B0502020202020204" pitchFamily="34" charset="0"/>
                <a:ea typeface="Calibri" panose="020F0502020204030204" pitchFamily="34" charset="0"/>
                <a:cs typeface="Arial" panose="020B0604020202020204" pitchFamily="34" charset="0"/>
                <a:hlinkClick r:id="rId7"/>
              </a:rPr>
              <a:t>www.wiltshire-pcc.gov.uk</a:t>
            </a:r>
            <a:endParaRPr lang="en-GB" dirty="0"/>
          </a:p>
        </p:txBody>
      </p:sp>
      <p:pic>
        <p:nvPicPr>
          <p:cNvPr id="11" name="Picture 10">
            <a:extLst>
              <a:ext uri="{FF2B5EF4-FFF2-40B4-BE49-F238E27FC236}">
                <a16:creationId xmlns:a16="http://schemas.microsoft.com/office/drawing/2014/main" id="{57555CDD-CA66-42B0-B62B-4156B223787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075000" y="4086909"/>
            <a:ext cx="4181932" cy="2303731"/>
          </a:xfrm>
          <a:prstGeom prst="rect">
            <a:avLst/>
          </a:prstGeom>
        </p:spPr>
      </p:pic>
    </p:spTree>
    <p:extLst>
      <p:ext uri="{BB962C8B-B14F-4D97-AF65-F5344CB8AC3E}">
        <p14:creationId xmlns:p14="http://schemas.microsoft.com/office/powerpoint/2010/main" val="3045844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65364B-72FE-4884-93A7-06D16E39A1A8}"/>
              </a:ext>
            </a:extLst>
          </p:cNvPr>
          <p:cNvSpPr>
            <a:spLocks noGrp="1"/>
          </p:cNvSpPr>
          <p:nvPr>
            <p:ph type="body" sz="quarter" idx="10"/>
          </p:nvPr>
        </p:nvSpPr>
        <p:spPr/>
        <p:txBody>
          <a:bodyPr/>
          <a:lstStyle/>
          <a:p>
            <a:r>
              <a:rPr lang="en-GB" dirty="0"/>
              <a:t>Your CPT - Swindon</a:t>
            </a:r>
          </a:p>
        </p:txBody>
      </p:sp>
      <p:sp>
        <p:nvSpPr>
          <p:cNvPr id="5" name="Rectangle 4">
            <a:extLst>
              <a:ext uri="{FF2B5EF4-FFF2-40B4-BE49-F238E27FC236}">
                <a16:creationId xmlns:a16="http://schemas.microsoft.com/office/drawing/2014/main" id="{5A0EBBB1-CA8A-4BED-8B81-2E1F23B7733A}"/>
              </a:ext>
            </a:extLst>
          </p:cNvPr>
          <p:cNvSpPr/>
          <p:nvPr/>
        </p:nvSpPr>
        <p:spPr>
          <a:xfrm>
            <a:off x="666750" y="1684891"/>
            <a:ext cx="8341360" cy="4770537"/>
          </a:xfrm>
          <a:prstGeom prst="rect">
            <a:avLst/>
          </a:prstGeom>
        </p:spPr>
        <p:txBody>
          <a:bodyPr wrap="square">
            <a:spAutoFit/>
          </a:bodyPr>
          <a:lstStyle/>
          <a:p>
            <a:r>
              <a:rPr lang="en-GB" sz="1600" b="1"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Inspector: </a:t>
            </a:r>
            <a:r>
              <a:rPr lang="en-GB" sz="16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Barry Reed</a:t>
            </a:r>
            <a:br>
              <a:rPr lang="en-GB" sz="1600" dirty="0">
                <a:latin typeface="Century Gothic" panose="020B0502020202020204" pitchFamily="34" charset="0"/>
                <a:ea typeface="Calibri" panose="020F0502020204030204" pitchFamily="34" charset="0"/>
                <a:cs typeface="Times New Roman" panose="02020603050405020304" pitchFamily="18" charset="0"/>
              </a:rPr>
            </a:br>
            <a:br>
              <a:rPr lang="en-GB" sz="1600" dirty="0">
                <a:latin typeface="Century Gothic" panose="020B0502020202020204" pitchFamily="34" charset="0"/>
                <a:ea typeface="Calibri" panose="020F0502020204030204" pitchFamily="34" charset="0"/>
                <a:cs typeface="Times New Roman" panose="02020603050405020304" pitchFamily="18" charset="0"/>
              </a:rPr>
            </a:br>
            <a:r>
              <a:rPr lang="en-GB" sz="1600" b="1"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Neighbourhood Sergeants: </a:t>
            </a:r>
          </a:p>
          <a:p>
            <a:pPr marL="171450" indent="-171450">
              <a:buFont typeface="Arial" panose="020B0604020202020204" pitchFamily="34" charset="0"/>
              <a:buChar char="•"/>
            </a:pPr>
            <a:r>
              <a:rPr lang="en-GB" sz="1600" dirty="0">
                <a:latin typeface="Century Gothic" panose="020B0502020202020204" pitchFamily="34" charset="0"/>
                <a:ea typeface="Calibri" panose="020F0502020204030204" pitchFamily="34" charset="0"/>
                <a:cs typeface="Arial" panose="020B0604020202020204" pitchFamily="34" charset="0"/>
              </a:rPr>
              <a:t>Sgt Penny Sprawson (North, North Rural)</a:t>
            </a:r>
          </a:p>
          <a:p>
            <a:pPr marL="171450" indent="-171450">
              <a:buFont typeface="Arial" panose="020B0604020202020204" pitchFamily="34" charset="0"/>
              <a:buChar char="•"/>
            </a:pPr>
            <a:r>
              <a:rPr lang="en-GB" sz="1600" dirty="0">
                <a:latin typeface="Century Gothic" panose="020B0502020202020204" pitchFamily="34" charset="0"/>
                <a:ea typeface="Calibri" panose="020F0502020204030204" pitchFamily="34" charset="0"/>
                <a:cs typeface="Arial" panose="020B0604020202020204" pitchFamily="34" charset="0"/>
              </a:rPr>
              <a:t>Sgt Danny Salmon (South Rural, East)</a:t>
            </a:r>
          </a:p>
          <a:p>
            <a:endParaRPr lang="en-GB" sz="1600" b="1" dirty="0">
              <a:latin typeface="Century Gothic" panose="020B0502020202020204" pitchFamily="34" charset="0"/>
              <a:ea typeface="Calibri" panose="020F0502020204030204" pitchFamily="34" charset="0"/>
              <a:cs typeface="Arial" panose="020B0604020202020204" pitchFamily="34" charset="0"/>
            </a:endParaRPr>
          </a:p>
          <a:p>
            <a:r>
              <a:rPr lang="en-GB" sz="1600" b="1" dirty="0" err="1">
                <a:latin typeface="Century Gothic" panose="020B0502020202020204" pitchFamily="34" charset="0"/>
                <a:ea typeface="Calibri" panose="020F0502020204030204" pitchFamily="34" charset="0"/>
                <a:cs typeface="Times New Roman" panose="02020603050405020304" pitchFamily="18" charset="0"/>
              </a:rPr>
              <a:t>N</a:t>
            </a:r>
            <a:r>
              <a:rPr lang="en-GB" sz="1600" b="1" dirty="0" err="1">
                <a:latin typeface="Century Gothic" panose="020B0502020202020204" pitchFamily="34" charset="0"/>
              </a:rPr>
              <a:t>eigbourhood</a:t>
            </a:r>
            <a:r>
              <a:rPr lang="en-GB" sz="1600" b="1" dirty="0">
                <a:latin typeface="Century Gothic" panose="020B0502020202020204" pitchFamily="34" charset="0"/>
              </a:rPr>
              <a:t> PCs</a:t>
            </a:r>
            <a:endParaRPr lang="en-GB" sz="1600" dirty="0">
              <a:latin typeface="Century Gothic" panose="020B0502020202020204" pitchFamily="34" charset="0"/>
            </a:endParaRPr>
          </a:p>
          <a:p>
            <a:pPr marL="171450" indent="-171450">
              <a:buFont typeface="Arial" panose="020B0604020202020204" pitchFamily="34" charset="0"/>
              <a:buChar char="•"/>
            </a:pPr>
            <a:r>
              <a:rPr lang="en-GB" sz="1600" dirty="0">
                <a:latin typeface="Century Gothic" panose="020B0502020202020204" pitchFamily="34" charset="0"/>
              </a:rPr>
              <a:t>PC Keith MacDonald (North)</a:t>
            </a:r>
          </a:p>
          <a:p>
            <a:pPr marL="171450" indent="-171450">
              <a:buFont typeface="Arial" panose="020B0604020202020204" pitchFamily="34" charset="0"/>
              <a:buChar char="•"/>
            </a:pPr>
            <a:r>
              <a:rPr lang="en-GB" sz="1600" dirty="0">
                <a:latin typeface="Century Gothic" panose="020B0502020202020204" pitchFamily="34" charset="0"/>
              </a:rPr>
              <a:t>PC Paul Harrison (North)</a:t>
            </a:r>
            <a:endParaRPr lang="en-GB" sz="1600" dirty="0">
              <a:latin typeface="Century Gothic" panose="020B0502020202020204" pitchFamily="34" charset="0"/>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en-GB" sz="1600" dirty="0">
                <a:latin typeface="Century Gothic" panose="020B0502020202020204" pitchFamily="34" charset="0"/>
              </a:rPr>
              <a:t>PC Amanda Stevenson (North Rural) </a:t>
            </a:r>
          </a:p>
          <a:p>
            <a:pPr marL="171450" indent="-171450">
              <a:buFont typeface="Arial" panose="020B0604020202020204" pitchFamily="34" charset="0"/>
              <a:buChar char="•"/>
            </a:pPr>
            <a:r>
              <a:rPr lang="en-GB" sz="1600" dirty="0">
                <a:latin typeface="Century Gothic" panose="020B0502020202020204" pitchFamily="34" charset="0"/>
              </a:rPr>
              <a:t>PC Andrew Caldwell (South Rural)</a:t>
            </a:r>
          </a:p>
          <a:p>
            <a:pPr marL="171450" indent="-171450">
              <a:buFont typeface="Arial" panose="020B0604020202020204" pitchFamily="34" charset="0"/>
              <a:buChar char="•"/>
            </a:pPr>
            <a:r>
              <a:rPr lang="en-GB" sz="1600" dirty="0">
                <a:latin typeface="Century Gothic" panose="020B0502020202020204" pitchFamily="34" charset="0"/>
              </a:rPr>
              <a:t>PC Becky </a:t>
            </a:r>
            <a:r>
              <a:rPr lang="en-GB" sz="1600" dirty="0" err="1">
                <a:latin typeface="Century Gothic" panose="020B0502020202020204" pitchFamily="34" charset="0"/>
              </a:rPr>
              <a:t>Berni</a:t>
            </a:r>
            <a:r>
              <a:rPr lang="en-GB" sz="1600" dirty="0">
                <a:latin typeface="Century Gothic" panose="020B0502020202020204" pitchFamily="34" charset="0"/>
              </a:rPr>
              <a:t> (East)</a:t>
            </a:r>
          </a:p>
          <a:p>
            <a:pPr marL="171450" indent="-171450">
              <a:buFont typeface="Arial" panose="020B0604020202020204" pitchFamily="34" charset="0"/>
              <a:buChar char="•"/>
            </a:pPr>
            <a:r>
              <a:rPr lang="en-GB" sz="1600" dirty="0">
                <a:latin typeface="Century Gothic" panose="020B0502020202020204" pitchFamily="34" charset="0"/>
              </a:rPr>
              <a:t>PC Andy Gee (East)</a:t>
            </a:r>
            <a:br>
              <a:rPr lang="en-GB" sz="1600" dirty="0">
                <a:latin typeface="Century Gothic" panose="020B0502020202020204" pitchFamily="34" charset="0"/>
              </a:rPr>
            </a:br>
            <a:r>
              <a:rPr lang="en-GB" sz="1600" dirty="0">
                <a:latin typeface="Century Gothic" panose="020B0502020202020204" pitchFamily="34" charset="0"/>
              </a:rPr>
              <a:t>  </a:t>
            </a:r>
          </a:p>
          <a:p>
            <a:r>
              <a:rPr lang="en-GB" sz="1600" b="1" dirty="0">
                <a:latin typeface="Century Gothic" panose="020B0502020202020204" pitchFamily="34" charset="0"/>
              </a:rPr>
              <a:t>PCSOs</a:t>
            </a:r>
            <a:endParaRPr lang="en-GB" sz="1600" dirty="0">
              <a:latin typeface="Century Gothic" panose="020B0502020202020204" pitchFamily="34" charset="0"/>
            </a:endParaRPr>
          </a:p>
          <a:p>
            <a:pPr marL="171450" indent="-171450" fontAlgn="base">
              <a:buFont typeface="Arial" panose="020B0604020202020204" pitchFamily="34" charset="0"/>
              <a:buChar char="•"/>
            </a:pPr>
            <a:r>
              <a:rPr lang="en-GB" sz="1600" dirty="0">
                <a:solidFill>
                  <a:srgbClr val="1F2025"/>
                </a:solidFill>
                <a:latin typeface="Century Gothic" panose="020B0502020202020204" pitchFamily="34" charset="0"/>
              </a:rPr>
              <a:t>Kate Jackson, Lee Hare, Jamie Moore, Jason Dyer, Emma Harriman (North)</a:t>
            </a:r>
          </a:p>
          <a:p>
            <a:pPr marL="171450" indent="-171450" fontAlgn="base">
              <a:buFont typeface="Arial" panose="020B0604020202020204" pitchFamily="34" charset="0"/>
              <a:buChar char="•"/>
            </a:pPr>
            <a:r>
              <a:rPr lang="en-GB" sz="1600" dirty="0">
                <a:latin typeface="Century Gothic" panose="020B0502020202020204" pitchFamily="34" charset="0"/>
                <a:ea typeface="Calibri" panose="020F0502020204030204" pitchFamily="34" charset="0"/>
                <a:cs typeface="Arial" panose="020B0604020202020204" pitchFamily="34" charset="0"/>
              </a:rPr>
              <a:t>Jocasta Bennett, Victoria Townsend (North Rural)</a:t>
            </a:r>
          </a:p>
          <a:p>
            <a:pPr marL="171450" indent="-171450" fontAlgn="base">
              <a:buFont typeface="Arial" panose="020B0604020202020204" pitchFamily="34" charset="0"/>
              <a:buChar char="•"/>
            </a:pPr>
            <a:r>
              <a:rPr lang="en-GB" sz="1600" dirty="0">
                <a:solidFill>
                  <a:srgbClr val="1F2025"/>
                </a:solidFill>
                <a:latin typeface="Century Gothic" panose="020B0502020202020204" pitchFamily="34" charset="0"/>
              </a:rPr>
              <a:t>Justine Trueman, Victoria Bradley (South Rural)</a:t>
            </a:r>
          </a:p>
          <a:p>
            <a:pPr marL="171450" indent="-171450" fontAlgn="base">
              <a:buFont typeface="Arial" panose="020B0604020202020204" pitchFamily="34" charset="0"/>
              <a:buChar char="•"/>
            </a:pPr>
            <a:r>
              <a:rPr lang="en-GB" sz="1600" dirty="0">
                <a:solidFill>
                  <a:srgbClr val="1F2025"/>
                </a:solidFill>
                <a:latin typeface="Century Gothic" panose="020B0502020202020204" pitchFamily="34" charset="0"/>
              </a:rPr>
              <a:t>Jo Cross, Charlotte Watson, Rachel Gilding, Harry Partl, (East)</a:t>
            </a:r>
          </a:p>
        </p:txBody>
      </p:sp>
      <p:sp>
        <p:nvSpPr>
          <p:cNvPr id="6" name="Rectangle 5">
            <a:extLst>
              <a:ext uri="{FF2B5EF4-FFF2-40B4-BE49-F238E27FC236}">
                <a16:creationId xmlns:a16="http://schemas.microsoft.com/office/drawing/2014/main" id="{2569B26C-FACF-4CD0-930A-074471AAAAC3}"/>
              </a:ext>
            </a:extLst>
          </p:cNvPr>
          <p:cNvSpPr/>
          <p:nvPr/>
        </p:nvSpPr>
        <p:spPr>
          <a:xfrm>
            <a:off x="666750" y="1287599"/>
            <a:ext cx="8572504" cy="338554"/>
          </a:xfrm>
          <a:prstGeom prst="rect">
            <a:avLst/>
          </a:prstGeom>
        </p:spPr>
        <p:txBody>
          <a:bodyPr wrap="square">
            <a:spAutoFit/>
          </a:bodyPr>
          <a:lstStyle/>
          <a:p>
            <a:pPr>
              <a:spcAft>
                <a:spcPts val="0"/>
              </a:spcAft>
            </a:pPr>
            <a:r>
              <a:rPr lang="en-GB" sz="1600" b="1" dirty="0">
                <a:latin typeface="Century Gothic" panose="020B0502020202020204" pitchFamily="34" charset="0"/>
                <a:ea typeface="Arial" panose="020B0604020202020204" pitchFamily="34" charset="0"/>
                <a:cs typeface="Arial" panose="020B0604020202020204" pitchFamily="34" charset="0"/>
              </a:rPr>
              <a:t>Swindon North, East and Rural – email; </a:t>
            </a:r>
            <a:r>
              <a:rPr lang="en-GB" sz="1600" b="1" dirty="0">
                <a:latin typeface="Century Gothic" panose="020B0502020202020204" pitchFamily="34" charset="0"/>
                <a:ea typeface="Arial" panose="020B0604020202020204" pitchFamily="34" charset="0"/>
                <a:cs typeface="Arial" panose="020B0604020202020204" pitchFamily="34" charset="0"/>
                <a:hlinkClick r:id="rId2"/>
              </a:rPr>
              <a:t>SwindonAreaCPT@wiltshire.police.uk</a:t>
            </a:r>
            <a:r>
              <a:rPr lang="en-GB" sz="1600" b="1" dirty="0">
                <a:latin typeface="Century Gothic" panose="020B0502020202020204" pitchFamily="34" charset="0"/>
                <a:ea typeface="Arial" panose="020B0604020202020204" pitchFamily="34" charset="0"/>
                <a:cs typeface="Arial" panose="020B0604020202020204" pitchFamily="34" charset="0"/>
              </a:rPr>
              <a:t>	</a:t>
            </a:r>
            <a:endParaRPr lang="en-GB" sz="1600" dirty="0">
              <a:latin typeface="Century Gothic" panose="020B0502020202020204" pitchFamily="34" charset="0"/>
            </a:endParaRPr>
          </a:p>
        </p:txBody>
      </p:sp>
    </p:spTree>
    <p:extLst>
      <p:ext uri="{BB962C8B-B14F-4D97-AF65-F5344CB8AC3E}">
        <p14:creationId xmlns:p14="http://schemas.microsoft.com/office/powerpoint/2010/main" val="483316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7B0AF6-5596-4F87-9620-C858962DF3AF}"/>
              </a:ext>
            </a:extLst>
          </p:cNvPr>
          <p:cNvSpPr>
            <a:spLocks noGrp="1"/>
          </p:cNvSpPr>
          <p:nvPr>
            <p:ph type="body" sz="quarter" idx="10"/>
          </p:nvPr>
        </p:nvSpPr>
        <p:spPr/>
        <p:txBody>
          <a:bodyPr>
            <a:normAutofit/>
          </a:bodyPr>
          <a:lstStyle/>
          <a:p>
            <a:r>
              <a:rPr lang="en-GB" dirty="0"/>
              <a:t>Performance – 12 Months to June 2022</a:t>
            </a:r>
          </a:p>
        </p:txBody>
      </p:sp>
      <p:sp>
        <p:nvSpPr>
          <p:cNvPr id="5" name="Rectangle 4">
            <a:extLst>
              <a:ext uri="{FF2B5EF4-FFF2-40B4-BE49-F238E27FC236}">
                <a16:creationId xmlns:a16="http://schemas.microsoft.com/office/drawing/2014/main" id="{88075E63-BC38-4470-A252-BFFBD3C431BC}"/>
              </a:ext>
            </a:extLst>
          </p:cNvPr>
          <p:cNvSpPr/>
          <p:nvPr/>
        </p:nvSpPr>
        <p:spPr>
          <a:xfrm>
            <a:off x="5149851" y="4207671"/>
            <a:ext cx="5050789" cy="2554545"/>
          </a:xfrm>
          <a:prstGeom prst="rect">
            <a:avLst/>
          </a:prstGeom>
        </p:spPr>
        <p:txBody>
          <a:bodyPr wrap="square" lIns="91440" tIns="45720" rIns="91440" bIns="45720" anchor="t">
            <a:spAutoFit/>
          </a:bodyPr>
          <a:lstStyle/>
          <a:p>
            <a:r>
              <a:rPr lang="en-GB" sz="1000" b="1" dirty="0">
                <a:latin typeface="Century Gothic" panose="020B0502020202020204" pitchFamily="34" charset="0"/>
                <a:ea typeface="Arial" panose="020B0604020202020204" pitchFamily="34" charset="0"/>
                <a:cs typeface="Arial" panose="020B0604020202020204" pitchFamily="34" charset="0"/>
              </a:rPr>
              <a:t>Stop and Search information for Swindon CPT</a:t>
            </a:r>
          </a:p>
          <a:p>
            <a:endParaRPr lang="en-GB" sz="1000" b="1" dirty="0">
              <a:latin typeface="Century Gothic" panose="020B0502020202020204" pitchFamily="34" charset="0"/>
              <a:ea typeface="Arial" panose="020B0604020202020204" pitchFamily="34" charset="0"/>
              <a:cs typeface="Arial" panose="020B0604020202020204" pitchFamily="34" charset="0"/>
            </a:endParaRPr>
          </a:p>
          <a:p>
            <a:r>
              <a:rPr lang="en-GB" sz="1000" dirty="0">
                <a:latin typeface="Century Gothic"/>
                <a:ea typeface="Arial" panose="020B0604020202020204" pitchFamily="34" charset="0"/>
                <a:cs typeface="Arial"/>
              </a:rPr>
              <a:t>During the 12 months leading to May 2022, 921 stop and searches were conducted in the Swindon area of which</a:t>
            </a:r>
            <a:r>
              <a:rPr lang="en-GB" sz="1000" dirty="0">
                <a:latin typeface="Century Gothic"/>
                <a:ea typeface="Times New Roman" panose="02020603050405020304" pitchFamily="18" charset="0"/>
                <a:cs typeface="Arial"/>
              </a:rPr>
              <a:t> 55.5% related to a search for controlled drugs.</a:t>
            </a:r>
          </a:p>
          <a:p>
            <a:r>
              <a:rPr lang="en-GB" sz="1000" dirty="0">
                <a:latin typeface="Century Gothic" panose="020B0502020202020204" pitchFamily="34" charset="0"/>
                <a:ea typeface="Times New Roman" panose="02020603050405020304" pitchFamily="18" charset="0"/>
                <a:cs typeface="Arial" panose="020B0604020202020204" pitchFamily="34" charset="0"/>
              </a:rPr>
              <a:t>  </a:t>
            </a:r>
            <a:endParaRPr lang="en-GB" sz="1000" dirty="0">
              <a:latin typeface="Century Gothic" panose="020B0502020202020204" pitchFamily="34" charset="0"/>
              <a:ea typeface="Times New Roman" panose="02020603050405020304" pitchFamily="18" charset="0"/>
            </a:endParaRPr>
          </a:p>
          <a:p>
            <a:r>
              <a:rPr lang="en-GB" sz="1000" dirty="0">
                <a:latin typeface="Century Gothic"/>
                <a:ea typeface="Times New Roman" panose="02020603050405020304" pitchFamily="18" charset="0"/>
                <a:cs typeface="Arial"/>
              </a:rPr>
              <a:t>During 70.1% of these searches, no object was found. In 20% of cases, an object was found. Of these cases 66.0% resulted in a no further action disposal; 18.3% resulted in police action being taken; 6.8% resulted in an arrest. </a:t>
            </a:r>
            <a:endParaRPr lang="en-GB" sz="1000" dirty="0">
              <a:latin typeface="Century Gothic" panose="020B0502020202020204" pitchFamily="34" charset="0"/>
              <a:ea typeface="Times New Roman" panose="02020603050405020304" pitchFamily="18" charset="0"/>
              <a:cs typeface="Arial" panose="020B0604020202020204" pitchFamily="34" charset="0"/>
            </a:endParaRPr>
          </a:p>
          <a:p>
            <a:pPr marL="342900" indent="-342900">
              <a:buFont typeface="Times New Roman" panose="02020603050405020304" pitchFamily="18" charset="0"/>
              <a:buChar char="-"/>
            </a:pPr>
            <a:endParaRPr lang="en-GB" sz="1000" dirty="0">
              <a:latin typeface="Century Gothic" panose="020B0502020202020204" pitchFamily="34" charset="0"/>
              <a:ea typeface="Times New Roman" panose="02020603050405020304" pitchFamily="18" charset="0"/>
              <a:cs typeface="Arial" panose="020B0604020202020204" pitchFamily="34" charset="0"/>
            </a:endParaRPr>
          </a:p>
          <a:p>
            <a:r>
              <a:rPr lang="en-GB" sz="1000" dirty="0">
                <a:latin typeface="Century Gothic" panose="020B0502020202020204" pitchFamily="34" charset="0"/>
              </a:rPr>
              <a:t>Of the stop and search subjects who defined their ethnicity:</a:t>
            </a:r>
          </a:p>
          <a:p>
            <a:pPr marL="171450" indent="-171450">
              <a:buFont typeface="Arial" panose="020B0604020202020204" pitchFamily="34" charset="0"/>
              <a:buChar char="•"/>
            </a:pPr>
            <a:r>
              <a:rPr lang="en-GB" sz="1000" dirty="0">
                <a:latin typeface="Century Gothic"/>
              </a:rPr>
              <a:t>White – 682 stop and searches </a:t>
            </a:r>
            <a:endParaRPr lang="en-GB" sz="1000" dirty="0">
              <a:latin typeface="Century Gothic" panose="020B0502020202020204" pitchFamily="34" charset="0"/>
            </a:endParaRPr>
          </a:p>
          <a:p>
            <a:pPr marL="171450" indent="-171450">
              <a:buFont typeface="Arial" panose="020B0604020202020204" pitchFamily="34" charset="0"/>
              <a:buChar char="•"/>
            </a:pPr>
            <a:r>
              <a:rPr lang="en-GB" sz="1000" dirty="0">
                <a:latin typeface="Century Gothic"/>
              </a:rPr>
              <a:t>Black or Black British – 67 stop and searches</a:t>
            </a:r>
          </a:p>
          <a:p>
            <a:pPr marL="171450" indent="-171450">
              <a:buFont typeface="Arial" panose="020B0604020202020204" pitchFamily="34" charset="0"/>
              <a:buChar char="•"/>
            </a:pPr>
            <a:r>
              <a:rPr lang="en-GB" sz="1000" dirty="0">
                <a:latin typeface="Century Gothic"/>
              </a:rPr>
              <a:t>Asian or Asian British – 53 stop and searches</a:t>
            </a:r>
          </a:p>
          <a:p>
            <a:pPr marL="171450" indent="-171450">
              <a:buFont typeface="Arial" panose="020B0604020202020204" pitchFamily="34" charset="0"/>
              <a:buChar char="•"/>
            </a:pPr>
            <a:r>
              <a:rPr lang="en-GB" sz="1000" dirty="0">
                <a:latin typeface="Century Gothic"/>
                <a:ea typeface="Times New Roman" panose="02020603050405020304" pitchFamily="18" charset="0"/>
                <a:cs typeface="Times New Roman" panose="02020603050405020304" pitchFamily="18" charset="0"/>
              </a:rPr>
              <a:t>Mixed </a:t>
            </a:r>
            <a:r>
              <a:rPr lang="en-GB" sz="1000" dirty="0">
                <a:latin typeface="Century Gothic"/>
              </a:rPr>
              <a:t>– 49 stop and searches</a:t>
            </a:r>
          </a:p>
          <a:p>
            <a:pPr marL="171450" indent="-171450">
              <a:buFont typeface="Arial" panose="020B0604020202020204" pitchFamily="34" charset="0"/>
              <a:buChar char="•"/>
            </a:pPr>
            <a:r>
              <a:rPr lang="en-GB" sz="1000" dirty="0">
                <a:latin typeface="Century Gothic"/>
                <a:ea typeface="Times New Roman" panose="02020603050405020304" pitchFamily="18" charset="0"/>
                <a:cs typeface="Times New Roman" panose="02020603050405020304" pitchFamily="18" charset="0"/>
              </a:rPr>
              <a:t>Chinese or other ethnic group – 4 stop and searches</a:t>
            </a:r>
          </a:p>
        </p:txBody>
      </p:sp>
      <p:graphicFrame>
        <p:nvGraphicFramePr>
          <p:cNvPr id="6" name="Table 5">
            <a:extLst>
              <a:ext uri="{FF2B5EF4-FFF2-40B4-BE49-F238E27FC236}">
                <a16:creationId xmlns:a16="http://schemas.microsoft.com/office/drawing/2014/main" id="{5A6B5D17-DA80-41F9-9A1E-347878765DA0}"/>
              </a:ext>
            </a:extLst>
          </p:cNvPr>
          <p:cNvGraphicFramePr>
            <a:graphicFrameLocks noGrp="1"/>
          </p:cNvGraphicFramePr>
          <p:nvPr/>
        </p:nvGraphicFramePr>
        <p:xfrm>
          <a:off x="5149851" y="2053122"/>
          <a:ext cx="5050789" cy="1950720"/>
        </p:xfrm>
        <a:graphic>
          <a:graphicData uri="http://schemas.openxmlformats.org/drawingml/2006/table">
            <a:tbl>
              <a:tblPr firstRow="1" bandRow="1">
                <a:tableStyleId>{5C22544A-7EE6-4342-B048-85BDC9FD1C3A}</a:tableStyleId>
              </a:tblPr>
              <a:tblGrid>
                <a:gridCol w="2360016">
                  <a:extLst>
                    <a:ext uri="{9D8B030D-6E8A-4147-A177-3AD203B41FA5}">
                      <a16:colId xmlns:a16="http://schemas.microsoft.com/office/drawing/2014/main" val="627663490"/>
                    </a:ext>
                  </a:extLst>
                </a:gridCol>
                <a:gridCol w="1521481">
                  <a:extLst>
                    <a:ext uri="{9D8B030D-6E8A-4147-A177-3AD203B41FA5}">
                      <a16:colId xmlns:a16="http://schemas.microsoft.com/office/drawing/2014/main" val="513749064"/>
                    </a:ext>
                  </a:extLst>
                </a:gridCol>
                <a:gridCol w="1169292">
                  <a:extLst>
                    <a:ext uri="{9D8B030D-6E8A-4147-A177-3AD203B41FA5}">
                      <a16:colId xmlns:a16="http://schemas.microsoft.com/office/drawing/2014/main" val="2218946595"/>
                    </a:ext>
                  </a:extLst>
                </a:gridCol>
              </a:tblGrid>
              <a:tr h="0">
                <a:tc>
                  <a:txBody>
                    <a:bodyPr/>
                    <a:lstStyle/>
                    <a:p>
                      <a:r>
                        <a:rPr lang="en-GB" sz="1000" b="1">
                          <a:solidFill>
                            <a:schemeClr val="tx1"/>
                          </a:solidFill>
                          <a:latin typeface="Century Gothic"/>
                        </a:rPr>
                        <a:t>Crime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C549"/>
                    </a:solidFill>
                  </a:tcPr>
                </a:tc>
                <a:tc>
                  <a:txBody>
                    <a:bodyPr/>
                    <a:lstStyle/>
                    <a:p>
                      <a:r>
                        <a:rPr lang="en-GB" sz="1000" b="1">
                          <a:solidFill>
                            <a:schemeClr val="tx1"/>
                          </a:solidFill>
                          <a:latin typeface="Century Gothic"/>
                        </a:rPr>
                        <a:t>Crime Volume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C549"/>
                    </a:solidFill>
                  </a:tcPr>
                </a:tc>
                <a:tc>
                  <a:txBody>
                    <a:bodyPr/>
                    <a:lstStyle/>
                    <a:p>
                      <a:r>
                        <a:rPr lang="en-GB" sz="1000" b="1" dirty="0">
                          <a:solidFill>
                            <a:schemeClr val="tx1"/>
                          </a:solidFill>
                          <a:latin typeface="Century Gothic"/>
                        </a:rPr>
                        <a:t>% of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C549"/>
                    </a:solidFill>
                  </a:tcPr>
                </a:tc>
                <a:extLst>
                  <a:ext uri="{0D108BD9-81ED-4DB2-BD59-A6C34878D82A}">
                    <a16:rowId xmlns:a16="http://schemas.microsoft.com/office/drawing/2014/main" val="733406948"/>
                  </a:ext>
                </a:extLst>
              </a:tr>
              <a:tr h="0">
                <a:tc>
                  <a:txBody>
                    <a:bodyPr/>
                    <a:lstStyle/>
                    <a:p>
                      <a:r>
                        <a:rPr lang="en-GB" sz="1000" b="1">
                          <a:solidFill>
                            <a:schemeClr val="tx1"/>
                          </a:solidFill>
                          <a:latin typeface="Century Gothic"/>
                        </a:rPr>
                        <a:t>Totals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1" dirty="0">
                          <a:solidFill>
                            <a:schemeClr val="tx1"/>
                          </a:solidFill>
                          <a:latin typeface="Century Gothic"/>
                        </a:rPr>
                        <a:t>16,031</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1">
                          <a:solidFill>
                            <a:schemeClr val="tx1"/>
                          </a:solidFill>
                          <a:latin typeface="Century Gothic"/>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3567034"/>
                  </a:ext>
                </a:extLst>
              </a:tr>
              <a:tr h="0">
                <a:tc>
                  <a:txBody>
                    <a:bodyPr/>
                    <a:lstStyle/>
                    <a:p>
                      <a:r>
                        <a:rPr lang="en-GB" sz="1000" b="0">
                          <a:solidFill>
                            <a:schemeClr val="tx1"/>
                          </a:solidFill>
                          <a:latin typeface="Century Gothic"/>
                        </a:rPr>
                        <a:t>Violence without injury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2,947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18.4</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5479884"/>
                  </a:ext>
                </a:extLst>
              </a:tr>
              <a:tr h="177135">
                <a:tc>
                  <a:txBody>
                    <a:bodyPr/>
                    <a:lstStyle/>
                    <a:p>
                      <a:r>
                        <a:rPr lang="en-GB" sz="1000" b="0">
                          <a:solidFill>
                            <a:schemeClr val="tx1"/>
                          </a:solidFill>
                          <a:latin typeface="Century Gothic"/>
                        </a:rPr>
                        <a:t>Violence with injury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2,378</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14.8</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5007408"/>
                  </a:ext>
                </a:extLst>
              </a:tr>
              <a:tr h="1998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Public order offences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1,680</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10.5</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648936"/>
                  </a:ext>
                </a:extLst>
              </a:tr>
              <a:tr h="2261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Criminal damage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1,632</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10.2</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2590206"/>
                  </a:ext>
                </a:extLst>
              </a:tr>
              <a:tr h="133380">
                <a:tc>
                  <a:txBody>
                    <a:bodyPr/>
                    <a:lstStyle/>
                    <a:p>
                      <a:r>
                        <a:rPr lang="en-GB" sz="1000" b="0" dirty="0">
                          <a:solidFill>
                            <a:schemeClr val="tx1"/>
                          </a:solidFill>
                          <a:latin typeface="Century Gothic"/>
                        </a:rPr>
                        <a:t>Stalking and harassment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1,524</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9.5</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3861913"/>
                  </a:ext>
                </a:extLst>
              </a:tr>
              <a:tr h="133380">
                <a:tc>
                  <a:txBody>
                    <a:bodyPr/>
                    <a:lstStyle/>
                    <a:p>
                      <a:r>
                        <a:rPr lang="en-GB" sz="1000" b="0">
                          <a:solidFill>
                            <a:schemeClr val="tx1"/>
                          </a:solidFill>
                          <a:latin typeface="Century Gothic"/>
                        </a:rPr>
                        <a:t>Other crime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5,870</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36.6</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6552498"/>
                  </a:ext>
                </a:extLst>
              </a:tr>
            </a:tbl>
          </a:graphicData>
        </a:graphic>
      </p:graphicFrame>
      <p:sp>
        <p:nvSpPr>
          <p:cNvPr id="9" name="Rectangle 8" descr="Force">
            <a:extLst>
              <a:ext uri="{FF2B5EF4-FFF2-40B4-BE49-F238E27FC236}">
                <a16:creationId xmlns:a16="http://schemas.microsoft.com/office/drawing/2014/main" id="{5391580C-CE03-4B11-8C5B-709D7E50B186}"/>
              </a:ext>
            </a:extLst>
          </p:cNvPr>
          <p:cNvSpPr/>
          <p:nvPr/>
        </p:nvSpPr>
        <p:spPr>
          <a:xfrm>
            <a:off x="638233" y="1470305"/>
            <a:ext cx="4157663" cy="400110"/>
          </a:xfrm>
          <a:prstGeom prst="rect">
            <a:avLst/>
          </a:prstGeom>
          <a:solidFill>
            <a:srgbClr val="527394"/>
          </a:solidFill>
        </p:spPr>
        <p:txBody>
          <a:bodyPr wrap="square">
            <a:spAutoFit/>
          </a:bodyPr>
          <a:lstStyle/>
          <a:p>
            <a:pPr lvl="0" algn="ctr">
              <a:spcAft>
                <a:spcPts val="0"/>
              </a:spcAft>
            </a:pPr>
            <a:r>
              <a:rPr lang="en-GB" sz="2000" b="1">
                <a:solidFill>
                  <a:schemeClr val="bg1"/>
                </a:solidFill>
                <a:latin typeface="Century Gothic" panose="020B0502020202020204" pitchFamily="34" charset="0"/>
                <a:ea typeface="Times New Roman" panose="02020603050405020304" pitchFamily="18" charset="0"/>
              </a:rPr>
              <a:t>Force</a:t>
            </a:r>
          </a:p>
        </p:txBody>
      </p:sp>
      <p:sp>
        <p:nvSpPr>
          <p:cNvPr id="10" name="Rectangle 9" descr="Amesbury CPT">
            <a:extLst>
              <a:ext uri="{FF2B5EF4-FFF2-40B4-BE49-F238E27FC236}">
                <a16:creationId xmlns:a16="http://schemas.microsoft.com/office/drawing/2014/main" id="{3A656E8D-8864-44D2-A82F-43CDA8CB9597}"/>
              </a:ext>
            </a:extLst>
          </p:cNvPr>
          <p:cNvSpPr/>
          <p:nvPr/>
        </p:nvSpPr>
        <p:spPr>
          <a:xfrm>
            <a:off x="5149851" y="1470305"/>
            <a:ext cx="5050789" cy="400110"/>
          </a:xfrm>
          <a:prstGeom prst="rect">
            <a:avLst/>
          </a:prstGeom>
          <a:solidFill>
            <a:srgbClr val="ADC549"/>
          </a:solidFill>
        </p:spPr>
        <p:txBody>
          <a:bodyPr wrap="square">
            <a:spAutoFit/>
          </a:bodyPr>
          <a:lstStyle/>
          <a:p>
            <a:pPr lvl="0" algn="ctr">
              <a:spcAft>
                <a:spcPts val="0"/>
              </a:spcAft>
            </a:pPr>
            <a:r>
              <a:rPr lang="en-GB" sz="2000" b="1" dirty="0">
                <a:latin typeface="Century Gothic" panose="020B0502020202020204" pitchFamily="34" charset="0"/>
                <a:ea typeface="Times New Roman" panose="02020603050405020304" pitchFamily="18" charset="0"/>
              </a:rPr>
              <a:t>Swindon CPT</a:t>
            </a:r>
          </a:p>
        </p:txBody>
      </p:sp>
      <p:sp>
        <p:nvSpPr>
          <p:cNvPr id="11" name="Rectangle 10">
            <a:extLst>
              <a:ext uri="{FF2B5EF4-FFF2-40B4-BE49-F238E27FC236}">
                <a16:creationId xmlns:a16="http://schemas.microsoft.com/office/drawing/2014/main" id="{A746E59F-4515-4C8D-B70A-65E896B77096}"/>
              </a:ext>
            </a:extLst>
          </p:cNvPr>
          <p:cNvSpPr/>
          <p:nvPr/>
        </p:nvSpPr>
        <p:spPr>
          <a:xfrm>
            <a:off x="539748" y="1983691"/>
            <a:ext cx="4286252" cy="2631490"/>
          </a:xfrm>
          <a:prstGeom prst="rect">
            <a:avLst/>
          </a:prstGeom>
        </p:spPr>
        <p:txBody>
          <a:bodyPr wrap="square" lIns="91440" tIns="45720" rIns="91440" bIns="45720" anchor="t">
            <a:spAutoFit/>
          </a:bodyPr>
          <a:lstStyle/>
          <a:p>
            <a:pPr marL="342900" indent="-342900">
              <a:buFont typeface="Symbol" panose="05050102010706020507" pitchFamily="18" charset="2"/>
              <a:buChar char=""/>
            </a:pPr>
            <a:r>
              <a:rPr lang="en-GB" sz="1100" dirty="0">
                <a:latin typeface="Century Gothic"/>
                <a:ea typeface="+mn-lt"/>
                <a:cs typeface="Arial"/>
              </a:rPr>
              <a:t>Wiltshire Police recorded crime reports a YoY increase of 10.5% in the 12 months to June 2022 and continues to have one of the lowest crime rates in the country per 1,000 population.</a:t>
            </a:r>
          </a:p>
          <a:p>
            <a:pPr marL="342900" indent="-342900">
              <a:buFont typeface="Symbol" panose="05050102010706020507" pitchFamily="18" charset="2"/>
              <a:buChar char=""/>
            </a:pPr>
            <a:r>
              <a:rPr lang="en-GB" sz="1100" dirty="0">
                <a:latin typeface="Century Gothic"/>
                <a:ea typeface="+mn-lt"/>
                <a:cs typeface="Arial"/>
              </a:rPr>
              <a:t>Wiltshire Police has seen a 18.1% increase in violence without injury crimes in the 12 months to June 2022.  </a:t>
            </a:r>
          </a:p>
          <a:p>
            <a:pPr marL="342900" indent="-342900">
              <a:buFont typeface="Symbol" panose="05050102010706020507" pitchFamily="18" charset="2"/>
              <a:buChar char=""/>
            </a:pPr>
            <a:r>
              <a:rPr lang="en-GB" sz="1100" dirty="0">
                <a:latin typeface="Century Gothic"/>
                <a:ea typeface="+mn-lt"/>
                <a:cs typeface="Arial"/>
              </a:rPr>
              <a:t>In June 2022, we received:</a:t>
            </a:r>
          </a:p>
          <a:p>
            <a:pPr marL="800100" lvl="1" indent="-342900">
              <a:buFont typeface="Symbol" panose="05050102010706020507" pitchFamily="18" charset="2"/>
              <a:buChar char=""/>
            </a:pPr>
            <a:r>
              <a:rPr lang="en-GB" sz="1100" dirty="0">
                <a:latin typeface="Century Gothic"/>
                <a:ea typeface="+mn-lt"/>
                <a:cs typeface="Arial"/>
              </a:rPr>
              <a:t>9,427 ‘999’ calls, which we answered within 8 seconds on average;</a:t>
            </a:r>
          </a:p>
          <a:p>
            <a:pPr marL="800100" lvl="1" indent="-342900">
              <a:buFont typeface="Symbol" panose="05050102010706020507" pitchFamily="18" charset="2"/>
              <a:buChar char=""/>
            </a:pPr>
            <a:r>
              <a:rPr lang="en-GB" sz="1100" dirty="0">
                <a:latin typeface="Century Gothic"/>
                <a:ea typeface="+mn-lt"/>
                <a:cs typeface="Arial"/>
              </a:rPr>
              <a:t>11,522 ‘101’ calls, which we answered within 16 seconds on average;</a:t>
            </a:r>
          </a:p>
          <a:p>
            <a:pPr marL="800100" lvl="1" indent="-342900">
              <a:buFont typeface="Symbol" panose="05050102010706020507" pitchFamily="18" charset="2"/>
              <a:buChar char=""/>
            </a:pPr>
            <a:r>
              <a:rPr lang="en-GB" sz="1100" dirty="0">
                <a:latin typeface="Century Gothic"/>
                <a:ea typeface="+mn-lt"/>
                <a:cs typeface="Arial"/>
              </a:rPr>
              <a:t>12,522 CRIB calls, which we answered within 2 minutes and 27 seconds on average.</a:t>
            </a:r>
          </a:p>
          <a:p>
            <a:pPr marL="342900" indent="-342900">
              <a:buFont typeface="Symbol" panose="05050102010706020507" pitchFamily="18" charset="2"/>
              <a:buChar char=""/>
            </a:pPr>
            <a:r>
              <a:rPr lang="en-GB" sz="1100" dirty="0">
                <a:latin typeface="Century Gothic"/>
                <a:ea typeface="+mn-lt"/>
                <a:cs typeface="Arial"/>
              </a:rPr>
              <a:t>In June 2022, we also attended 1,718 emergency incidents within 9 minutes and 36 seconds on average</a:t>
            </a:r>
            <a:r>
              <a:rPr lang="en-GB" sz="1000" dirty="0">
                <a:latin typeface="Century Gothic"/>
                <a:ea typeface="+mn-lt"/>
                <a:cs typeface="Arial"/>
              </a:rPr>
              <a:t>.</a:t>
            </a:r>
          </a:p>
        </p:txBody>
      </p:sp>
      <p:graphicFrame>
        <p:nvGraphicFramePr>
          <p:cNvPr id="12" name="Table 5">
            <a:extLst>
              <a:ext uri="{FF2B5EF4-FFF2-40B4-BE49-F238E27FC236}">
                <a16:creationId xmlns:a16="http://schemas.microsoft.com/office/drawing/2014/main" id="{B2E853CF-1E3E-499B-8E93-9EBF58FC1915}"/>
              </a:ext>
            </a:extLst>
          </p:cNvPr>
          <p:cNvGraphicFramePr>
            <a:graphicFrameLocks noGrp="1"/>
          </p:cNvGraphicFramePr>
          <p:nvPr/>
        </p:nvGraphicFramePr>
        <p:xfrm>
          <a:off x="638233" y="4698636"/>
          <a:ext cx="4157663" cy="1950720"/>
        </p:xfrm>
        <a:graphic>
          <a:graphicData uri="http://schemas.openxmlformats.org/drawingml/2006/table">
            <a:tbl>
              <a:tblPr firstRow="1" bandRow="1">
                <a:tableStyleId>{5C22544A-7EE6-4342-B048-85BDC9FD1C3A}</a:tableStyleId>
              </a:tblPr>
              <a:tblGrid>
                <a:gridCol w="2088230">
                  <a:extLst>
                    <a:ext uri="{9D8B030D-6E8A-4147-A177-3AD203B41FA5}">
                      <a16:colId xmlns:a16="http://schemas.microsoft.com/office/drawing/2014/main" val="627663490"/>
                    </a:ext>
                  </a:extLst>
                </a:gridCol>
                <a:gridCol w="1106905">
                  <a:extLst>
                    <a:ext uri="{9D8B030D-6E8A-4147-A177-3AD203B41FA5}">
                      <a16:colId xmlns:a16="http://schemas.microsoft.com/office/drawing/2014/main" val="513749064"/>
                    </a:ext>
                  </a:extLst>
                </a:gridCol>
                <a:gridCol w="962528">
                  <a:extLst>
                    <a:ext uri="{9D8B030D-6E8A-4147-A177-3AD203B41FA5}">
                      <a16:colId xmlns:a16="http://schemas.microsoft.com/office/drawing/2014/main" val="2218946595"/>
                    </a:ext>
                  </a:extLst>
                </a:gridCol>
              </a:tblGrid>
              <a:tr h="0">
                <a:tc>
                  <a:txBody>
                    <a:bodyPr/>
                    <a:lstStyle/>
                    <a:p>
                      <a:r>
                        <a:rPr lang="en-GB" sz="1000" b="1" dirty="0">
                          <a:solidFill>
                            <a:schemeClr val="bg1"/>
                          </a:solidFill>
                          <a:latin typeface="Century Gothic"/>
                        </a:rPr>
                        <a:t>Crime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27394"/>
                    </a:solidFill>
                  </a:tcPr>
                </a:tc>
                <a:tc>
                  <a:txBody>
                    <a:bodyPr/>
                    <a:lstStyle/>
                    <a:p>
                      <a:r>
                        <a:rPr lang="en-GB" sz="1000" b="1" dirty="0">
                          <a:solidFill>
                            <a:schemeClr val="bg1"/>
                          </a:solidFill>
                          <a:latin typeface="Century Gothic"/>
                        </a:rPr>
                        <a:t>Crime Volume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27394"/>
                    </a:solidFill>
                  </a:tcPr>
                </a:tc>
                <a:tc>
                  <a:txBody>
                    <a:bodyPr/>
                    <a:lstStyle/>
                    <a:p>
                      <a:r>
                        <a:rPr lang="en-GB" sz="1000" b="1" dirty="0">
                          <a:solidFill>
                            <a:schemeClr val="bg1"/>
                          </a:solidFill>
                          <a:latin typeface="Century Gothic"/>
                        </a:rPr>
                        <a:t>% of Crime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27394"/>
                    </a:solidFill>
                  </a:tcPr>
                </a:tc>
                <a:extLst>
                  <a:ext uri="{0D108BD9-81ED-4DB2-BD59-A6C34878D82A}">
                    <a16:rowId xmlns:a16="http://schemas.microsoft.com/office/drawing/2014/main" val="733406948"/>
                  </a:ext>
                </a:extLst>
              </a:tr>
              <a:tr h="0">
                <a:tc>
                  <a:txBody>
                    <a:bodyPr/>
                    <a:lstStyle/>
                    <a:p>
                      <a:r>
                        <a:rPr lang="en-GB" sz="1000" b="1">
                          <a:solidFill>
                            <a:schemeClr val="tx1"/>
                          </a:solidFill>
                          <a:latin typeface="Century Gothic"/>
                        </a:rPr>
                        <a:t>Totals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1" dirty="0">
                          <a:solidFill>
                            <a:schemeClr val="tx1"/>
                          </a:solidFill>
                          <a:latin typeface="Century Gothic"/>
                        </a:rPr>
                        <a:t>42,401</a:t>
                      </a:r>
                      <a:endParaRPr lang="en-GB" sz="1000" b="1"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1">
                          <a:solidFill>
                            <a:schemeClr val="tx1"/>
                          </a:solidFill>
                          <a:latin typeface="Century Gothic"/>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3567034"/>
                  </a:ext>
                </a:extLst>
              </a:tr>
              <a:tr h="0">
                <a:tc>
                  <a:txBody>
                    <a:bodyPr/>
                    <a:lstStyle/>
                    <a:p>
                      <a:r>
                        <a:rPr lang="en-GB" sz="1000" b="0">
                          <a:solidFill>
                            <a:schemeClr val="tx1"/>
                          </a:solidFill>
                          <a:latin typeface="Century Gothic"/>
                        </a:rPr>
                        <a:t>Violence without injury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7,456</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17.6</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5479884"/>
                  </a:ext>
                </a:extLst>
              </a:tr>
              <a:tr h="177135">
                <a:tc>
                  <a:txBody>
                    <a:bodyPr/>
                    <a:lstStyle/>
                    <a:p>
                      <a:r>
                        <a:rPr lang="en-GB" sz="1000" b="0">
                          <a:solidFill>
                            <a:schemeClr val="tx1"/>
                          </a:solidFill>
                          <a:latin typeface="Century Gothic"/>
                        </a:rPr>
                        <a:t>Violence with injury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6,268</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14.8</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5007408"/>
                  </a:ext>
                </a:extLst>
              </a:tr>
              <a:tr h="199885">
                <a:tc>
                  <a:txBody>
                    <a:bodyPr/>
                    <a:lstStyle/>
                    <a:p>
                      <a:r>
                        <a:rPr lang="en-GB" sz="1000" b="0">
                          <a:solidFill>
                            <a:schemeClr val="tx1"/>
                          </a:solidFill>
                          <a:latin typeface="Century Gothic"/>
                        </a:rPr>
                        <a:t>Criminal damage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5,139</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000" b="0" dirty="0">
                          <a:solidFill>
                            <a:schemeClr val="tx1"/>
                          </a:solidFill>
                          <a:latin typeface="Century Gothic"/>
                        </a:rPr>
                        <a:t>12.1</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648936"/>
                  </a:ext>
                </a:extLst>
              </a:tr>
              <a:tr h="226134">
                <a:tc>
                  <a:txBody>
                    <a:bodyPr/>
                    <a:lstStyle/>
                    <a:p>
                      <a:r>
                        <a:rPr lang="en-GB" sz="1000" b="0">
                          <a:solidFill>
                            <a:schemeClr val="tx1"/>
                          </a:solidFill>
                          <a:latin typeface="Century Gothic"/>
                        </a:rPr>
                        <a:t>Stalking and harassment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4,172</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9.8</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2590206"/>
                  </a:ext>
                </a:extLst>
              </a:tr>
              <a:tr h="133380">
                <a:tc>
                  <a:txBody>
                    <a:bodyPr/>
                    <a:lstStyle/>
                    <a:p>
                      <a:r>
                        <a:rPr lang="en-GB" sz="1000" b="0">
                          <a:solidFill>
                            <a:schemeClr val="tx1"/>
                          </a:solidFill>
                          <a:latin typeface="Century Gothic"/>
                        </a:rPr>
                        <a:t>Public order offences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4,104</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9.7</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3861913"/>
                  </a:ext>
                </a:extLst>
              </a:tr>
              <a:tr h="133380">
                <a:tc>
                  <a:txBody>
                    <a:bodyPr/>
                    <a:lstStyle/>
                    <a:p>
                      <a:r>
                        <a:rPr lang="en-GB" sz="1000" b="0">
                          <a:solidFill>
                            <a:schemeClr val="tx1"/>
                          </a:solidFill>
                          <a:latin typeface="Century Gothic"/>
                        </a:rPr>
                        <a:t>Other crime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15,262</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Century Gothic"/>
                        </a:rPr>
                        <a:t>36.0</a:t>
                      </a:r>
                      <a:endParaRPr lang="en-GB" sz="10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6552498"/>
                  </a:ext>
                </a:extLst>
              </a:tr>
            </a:tbl>
          </a:graphicData>
        </a:graphic>
      </p:graphicFrame>
    </p:spTree>
    <p:extLst>
      <p:ext uri="{BB962C8B-B14F-4D97-AF65-F5344CB8AC3E}">
        <p14:creationId xmlns:p14="http://schemas.microsoft.com/office/powerpoint/2010/main" val="3912607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7B0AF6-5596-4F87-9620-C858962DF3AF}"/>
              </a:ext>
            </a:extLst>
          </p:cNvPr>
          <p:cNvSpPr>
            <a:spLocks noGrp="1"/>
          </p:cNvSpPr>
          <p:nvPr>
            <p:ph type="body" sz="quarter" idx="10"/>
          </p:nvPr>
        </p:nvSpPr>
        <p:spPr/>
        <p:txBody>
          <a:bodyPr/>
          <a:lstStyle/>
          <a:p>
            <a:r>
              <a:rPr lang="en-GB" dirty="0"/>
              <a:t>Performance – Hate Crime Overview</a:t>
            </a:r>
          </a:p>
        </p:txBody>
      </p:sp>
      <p:graphicFrame>
        <p:nvGraphicFramePr>
          <p:cNvPr id="7" name="Table 6">
            <a:extLst>
              <a:ext uri="{FF2B5EF4-FFF2-40B4-BE49-F238E27FC236}">
                <a16:creationId xmlns:a16="http://schemas.microsoft.com/office/drawing/2014/main" id="{4ECB92D8-5CA3-4D8C-9E5D-A5A4AF4C7C8E}"/>
              </a:ext>
            </a:extLst>
          </p:cNvPr>
          <p:cNvGraphicFramePr>
            <a:graphicFrameLocks noGrp="1"/>
          </p:cNvGraphicFramePr>
          <p:nvPr/>
        </p:nvGraphicFramePr>
        <p:xfrm>
          <a:off x="5149851" y="2056050"/>
          <a:ext cx="5132836" cy="1473200"/>
        </p:xfrm>
        <a:graphic>
          <a:graphicData uri="http://schemas.openxmlformats.org/drawingml/2006/table">
            <a:tbl>
              <a:tblPr firstRow="1" firstCol="1" bandRow="1">
                <a:tableStyleId>{5C22544A-7EE6-4342-B048-85BDC9FD1C3A}</a:tableStyleId>
              </a:tblPr>
              <a:tblGrid>
                <a:gridCol w="2332363">
                  <a:extLst>
                    <a:ext uri="{9D8B030D-6E8A-4147-A177-3AD203B41FA5}">
                      <a16:colId xmlns:a16="http://schemas.microsoft.com/office/drawing/2014/main" val="2384933497"/>
                    </a:ext>
                  </a:extLst>
                </a:gridCol>
                <a:gridCol w="975842">
                  <a:extLst>
                    <a:ext uri="{9D8B030D-6E8A-4147-A177-3AD203B41FA5}">
                      <a16:colId xmlns:a16="http://schemas.microsoft.com/office/drawing/2014/main" val="3615259940"/>
                    </a:ext>
                  </a:extLst>
                </a:gridCol>
                <a:gridCol w="852631">
                  <a:extLst>
                    <a:ext uri="{9D8B030D-6E8A-4147-A177-3AD203B41FA5}">
                      <a16:colId xmlns:a16="http://schemas.microsoft.com/office/drawing/2014/main" val="1647579053"/>
                    </a:ext>
                  </a:extLst>
                </a:gridCol>
                <a:gridCol w="972000">
                  <a:extLst>
                    <a:ext uri="{9D8B030D-6E8A-4147-A177-3AD203B41FA5}">
                      <a16:colId xmlns:a16="http://schemas.microsoft.com/office/drawing/2014/main" val="1168761279"/>
                    </a:ext>
                  </a:extLst>
                </a:gridCol>
              </a:tblGrid>
              <a:tr h="368300">
                <a:tc>
                  <a:txBody>
                    <a:bodyPr/>
                    <a:lstStyle/>
                    <a:p>
                      <a:endParaRPr lang="en-GB" sz="1000" dirty="0">
                        <a:solidFill>
                          <a:schemeClr val="tx1"/>
                        </a:solidFill>
                        <a:effectLst/>
                        <a:latin typeface="Century Gothic" panose="020B0502020202020204" pitchFamily="34"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C549"/>
                    </a:solidFill>
                  </a:tcPr>
                </a:tc>
                <a:tc>
                  <a:txBody>
                    <a:bodyPr/>
                    <a:lstStyle/>
                    <a:p>
                      <a:r>
                        <a:rPr lang="en-GB" sz="1000" dirty="0">
                          <a:solidFill>
                            <a:schemeClr val="tx1"/>
                          </a:solidFill>
                          <a:effectLst/>
                          <a:latin typeface="Century Gothic" panose="020B0502020202020204" pitchFamily="34" charset="0"/>
                        </a:rPr>
                        <a:t>Number of Crimes</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C549"/>
                    </a:solidFill>
                  </a:tcPr>
                </a:tc>
                <a:tc>
                  <a:txBody>
                    <a:bodyPr/>
                    <a:lstStyle/>
                    <a:p>
                      <a:r>
                        <a:rPr lang="en-GB" sz="1000" dirty="0">
                          <a:solidFill>
                            <a:schemeClr val="tx1"/>
                          </a:solidFill>
                          <a:effectLst/>
                          <a:latin typeface="Century Gothic" panose="020B0502020202020204" pitchFamily="34" charset="0"/>
                        </a:rPr>
                        <a:t>Change (number)</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C549"/>
                    </a:solidFill>
                  </a:tcPr>
                </a:tc>
                <a:tc>
                  <a:txBody>
                    <a:bodyPr/>
                    <a:lstStyle/>
                    <a:p>
                      <a:r>
                        <a:rPr lang="en-GB" sz="1000" dirty="0">
                          <a:solidFill>
                            <a:schemeClr val="tx1"/>
                          </a:solidFill>
                          <a:effectLst/>
                          <a:latin typeface="Century Gothic" panose="020B0502020202020204" pitchFamily="34" charset="0"/>
                        </a:rPr>
                        <a:t>Change (%)</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DC549"/>
                    </a:solidFill>
                  </a:tcPr>
                </a:tc>
                <a:extLst>
                  <a:ext uri="{0D108BD9-81ED-4DB2-BD59-A6C34878D82A}">
                    <a16:rowId xmlns:a16="http://schemas.microsoft.com/office/drawing/2014/main" val="3661758879"/>
                  </a:ext>
                </a:extLst>
              </a:tr>
              <a:tr h="184150">
                <a:tc>
                  <a:txBody>
                    <a:bodyPr/>
                    <a:lstStyle/>
                    <a:p>
                      <a:r>
                        <a:rPr lang="en-GB" sz="1000" dirty="0">
                          <a:solidFill>
                            <a:schemeClr val="tx1"/>
                          </a:solidFill>
                          <a:effectLst/>
                          <a:latin typeface="Century Gothic" panose="020B0502020202020204" pitchFamily="34" charset="0"/>
                        </a:rPr>
                        <a:t>Total</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389</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8</a:t>
                      </a: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rPr>
                        <a:t>2.1%</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539958"/>
                  </a:ext>
                </a:extLst>
              </a:tr>
              <a:tr h="184150">
                <a:tc>
                  <a:txBody>
                    <a:bodyPr/>
                    <a:lstStyle/>
                    <a:p>
                      <a:r>
                        <a:rPr lang="en-GB" sz="1000" dirty="0">
                          <a:solidFill>
                            <a:schemeClr val="tx1"/>
                          </a:solidFill>
                          <a:effectLst/>
                          <a:latin typeface="Century Gothic" panose="020B0502020202020204" pitchFamily="34" charset="0"/>
                        </a:rPr>
                        <a:t>Prejudice – Racial</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286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-13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rPr>
                        <a:t>-4.3%</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0465466"/>
                  </a:ext>
                </a:extLst>
              </a:tr>
              <a:tr h="184150">
                <a:tc>
                  <a:txBody>
                    <a:bodyPr/>
                    <a:lstStyle/>
                    <a:p>
                      <a:r>
                        <a:rPr lang="en-GB" sz="1000" dirty="0">
                          <a:solidFill>
                            <a:schemeClr val="tx1"/>
                          </a:solidFill>
                          <a:effectLst/>
                          <a:latin typeface="Century Gothic" panose="020B0502020202020204" pitchFamily="34" charset="0"/>
                        </a:rPr>
                        <a:t>Prejudice – Sexual orientation</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73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rPr>
                        <a:t>28.1%</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7537715"/>
                  </a:ext>
                </a:extLst>
              </a:tr>
              <a:tr h="184150">
                <a:tc>
                  <a:txBody>
                    <a:bodyPr/>
                    <a:lstStyle/>
                    <a:p>
                      <a:r>
                        <a:rPr lang="en-GB" sz="1000">
                          <a:solidFill>
                            <a:schemeClr val="tx1"/>
                          </a:solidFill>
                          <a:effectLst/>
                          <a:latin typeface="Century Gothic" panose="020B0502020202020204" pitchFamily="34" charset="0"/>
                        </a:rPr>
                        <a:t>Prejudice - Disability</a:t>
                      </a:r>
                      <a:endParaRPr lang="en-GB" sz="100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21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rPr>
                        <a:t>-12.5%</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7067041"/>
                  </a:ext>
                </a:extLst>
              </a:tr>
              <a:tr h="184150">
                <a:tc>
                  <a:txBody>
                    <a:bodyPr/>
                    <a:lstStyle/>
                    <a:p>
                      <a:r>
                        <a:rPr lang="en-GB" sz="1000">
                          <a:solidFill>
                            <a:schemeClr val="tx1"/>
                          </a:solidFill>
                          <a:effectLst/>
                          <a:latin typeface="Century Gothic" panose="020B0502020202020204" pitchFamily="34" charset="0"/>
                        </a:rPr>
                        <a:t>Prejudice - Religion</a:t>
                      </a:r>
                      <a:endParaRPr lang="en-GB" sz="100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13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rPr>
                        <a:t>30.0%</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7223518"/>
                  </a:ext>
                </a:extLst>
              </a:tr>
              <a:tr h="184150">
                <a:tc>
                  <a:txBody>
                    <a:bodyPr/>
                    <a:lstStyle/>
                    <a:p>
                      <a:r>
                        <a:rPr lang="en-GB" sz="1000" dirty="0">
                          <a:solidFill>
                            <a:schemeClr val="tx1"/>
                          </a:solidFill>
                          <a:effectLst/>
                          <a:latin typeface="Century Gothic" panose="020B0502020202020204" pitchFamily="34" charset="0"/>
                        </a:rPr>
                        <a:t>Prejudice - Transgender</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ea typeface="Times New Roman" panose="02020603050405020304" pitchFamily="18" charset="0"/>
                        </a:rPr>
                        <a:t>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000" dirty="0">
                          <a:solidFill>
                            <a:schemeClr val="tx1"/>
                          </a:solidFill>
                          <a:effectLst/>
                          <a:latin typeface="Century Gothic" panose="020B0502020202020204" pitchFamily="34" charset="0"/>
                        </a:rPr>
                        <a:t>140.0%</a:t>
                      </a:r>
                      <a:endParaRPr lang="en-GB" sz="1000" dirty="0">
                        <a:solidFill>
                          <a:schemeClr val="tx1"/>
                        </a:solidFill>
                        <a:effectLst/>
                        <a:latin typeface="Century Gothic" panose="020B0502020202020204" pitchFamily="34" charset="0"/>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5298715"/>
                  </a:ext>
                </a:extLst>
              </a:tr>
            </a:tbl>
          </a:graphicData>
        </a:graphic>
      </p:graphicFrame>
      <p:sp>
        <p:nvSpPr>
          <p:cNvPr id="12" name="Rectangle 11" descr="Force">
            <a:extLst>
              <a:ext uri="{FF2B5EF4-FFF2-40B4-BE49-F238E27FC236}">
                <a16:creationId xmlns:a16="http://schemas.microsoft.com/office/drawing/2014/main" id="{1A1E1C97-5617-439D-99AE-BF67D4BAC800}"/>
              </a:ext>
            </a:extLst>
          </p:cNvPr>
          <p:cNvSpPr/>
          <p:nvPr/>
        </p:nvSpPr>
        <p:spPr>
          <a:xfrm>
            <a:off x="638233" y="1470305"/>
            <a:ext cx="4157663" cy="400110"/>
          </a:xfrm>
          <a:prstGeom prst="rect">
            <a:avLst/>
          </a:prstGeom>
          <a:solidFill>
            <a:srgbClr val="527394"/>
          </a:solidFill>
        </p:spPr>
        <p:txBody>
          <a:bodyPr wrap="square">
            <a:spAutoFit/>
          </a:bodyPr>
          <a:lstStyle/>
          <a:p>
            <a:pPr lvl="0" algn="ctr">
              <a:spcAft>
                <a:spcPts val="0"/>
              </a:spcAft>
            </a:pPr>
            <a:r>
              <a:rPr lang="en-GB" sz="2000" b="1">
                <a:solidFill>
                  <a:schemeClr val="bg1"/>
                </a:solidFill>
                <a:latin typeface="Century Gothic" panose="020B0502020202020204" pitchFamily="34" charset="0"/>
                <a:ea typeface="Times New Roman" panose="02020603050405020304" pitchFamily="18" charset="0"/>
              </a:rPr>
              <a:t>Force</a:t>
            </a:r>
          </a:p>
        </p:txBody>
      </p:sp>
      <p:sp>
        <p:nvSpPr>
          <p:cNvPr id="13" name="Rectangle 12" descr="Amesbury CPT">
            <a:extLst>
              <a:ext uri="{FF2B5EF4-FFF2-40B4-BE49-F238E27FC236}">
                <a16:creationId xmlns:a16="http://schemas.microsoft.com/office/drawing/2014/main" id="{20936A95-3901-4281-9093-2A01D0BDE503}"/>
              </a:ext>
            </a:extLst>
          </p:cNvPr>
          <p:cNvSpPr/>
          <p:nvPr/>
        </p:nvSpPr>
        <p:spPr>
          <a:xfrm>
            <a:off x="5149851" y="1470305"/>
            <a:ext cx="5050789" cy="400110"/>
          </a:xfrm>
          <a:prstGeom prst="rect">
            <a:avLst/>
          </a:prstGeom>
          <a:solidFill>
            <a:srgbClr val="ADC549"/>
          </a:solidFill>
        </p:spPr>
        <p:txBody>
          <a:bodyPr wrap="square">
            <a:spAutoFit/>
          </a:bodyPr>
          <a:lstStyle/>
          <a:p>
            <a:pPr lvl="0" algn="ctr">
              <a:spcAft>
                <a:spcPts val="0"/>
              </a:spcAft>
            </a:pPr>
            <a:r>
              <a:rPr lang="en-GB" sz="2000" b="1" dirty="0">
                <a:latin typeface="Century Gothic" panose="020B0502020202020204" pitchFamily="34" charset="0"/>
                <a:ea typeface="Times New Roman" panose="02020603050405020304" pitchFamily="18" charset="0"/>
              </a:rPr>
              <a:t>Swindon CPT</a:t>
            </a:r>
          </a:p>
        </p:txBody>
      </p:sp>
      <p:sp>
        <p:nvSpPr>
          <p:cNvPr id="14" name="Rectangle 1">
            <a:extLst>
              <a:ext uri="{FF2B5EF4-FFF2-40B4-BE49-F238E27FC236}">
                <a16:creationId xmlns:a16="http://schemas.microsoft.com/office/drawing/2014/main" id="{01E24ED7-3B77-4274-88A3-CC7B90F2ABC0}"/>
              </a:ext>
            </a:extLst>
          </p:cNvPr>
          <p:cNvSpPr>
            <a:spLocks noChangeArrowheads="1"/>
          </p:cNvSpPr>
          <p:nvPr/>
        </p:nvSpPr>
        <p:spPr bwMode="auto">
          <a:xfrm>
            <a:off x="5149850" y="3575569"/>
            <a:ext cx="513283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altLang="en-US" sz="1000" dirty="0">
                <a:latin typeface="Century Gothic" panose="020B0502020202020204" pitchFamily="34" charset="0"/>
                <a:ea typeface="Times New Roman" panose="02020603050405020304" pitchFamily="18" charset="0"/>
                <a:cs typeface="Arial" panose="020B0604020202020204" pitchFamily="34" charset="0"/>
              </a:rPr>
              <a:t>Year on year comparison June 2021 to June 2022 (note: an individual crime can be tagged with more than one prejudice type e.g. sexual orientation &amp; transgender)</a:t>
            </a:r>
            <a:endParaRPr lang="en-GB" altLang="en-US" sz="1000" dirty="0">
              <a:latin typeface="Arial" panose="020B0604020202020204" pitchFamily="34" charset="0"/>
            </a:endParaRPr>
          </a:p>
        </p:txBody>
      </p:sp>
      <p:sp>
        <p:nvSpPr>
          <p:cNvPr id="15" name="TextBox 14">
            <a:extLst>
              <a:ext uri="{FF2B5EF4-FFF2-40B4-BE49-F238E27FC236}">
                <a16:creationId xmlns:a16="http://schemas.microsoft.com/office/drawing/2014/main" id="{E6DB0AF9-006D-42C6-AB3E-63E4A6CADE66}"/>
              </a:ext>
            </a:extLst>
          </p:cNvPr>
          <p:cNvSpPr txBox="1"/>
          <p:nvPr/>
        </p:nvSpPr>
        <p:spPr>
          <a:xfrm>
            <a:off x="624750" y="4218465"/>
            <a:ext cx="5004788" cy="246220"/>
          </a:xfrm>
          <a:prstGeom prst="rect">
            <a:avLst/>
          </a:prstGeom>
          <a:noFill/>
        </p:spPr>
        <p:txBody>
          <a:bodyPr wrap="square">
            <a:spAutoFit/>
          </a:bodyPr>
          <a:lstStyle/>
          <a:p>
            <a:r>
              <a:rPr lang="en-GB" sz="1000" b="1" dirty="0">
                <a:latin typeface="Century Gothic" panose="020B0502020202020204" pitchFamily="34" charset="0"/>
                <a:ea typeface="Times New Roman" panose="02020603050405020304" pitchFamily="18" charset="0"/>
                <a:cs typeface="Arial" panose="020B0604020202020204" pitchFamily="34" charset="0"/>
              </a:rPr>
              <a:t>Force Hate Crime (6 months to June 2022)</a:t>
            </a:r>
            <a:endParaRPr lang="en-GB" sz="1000" b="1" dirty="0">
              <a:latin typeface="Times New Roman" panose="02020603050405020304" pitchFamily="18" charset="0"/>
              <a:ea typeface="Times New Roman" panose="02020603050405020304" pitchFamily="18" charset="0"/>
            </a:endParaRPr>
          </a:p>
        </p:txBody>
      </p:sp>
      <p:sp>
        <p:nvSpPr>
          <p:cNvPr id="16" name="Rectangle 15">
            <a:extLst>
              <a:ext uri="{FF2B5EF4-FFF2-40B4-BE49-F238E27FC236}">
                <a16:creationId xmlns:a16="http://schemas.microsoft.com/office/drawing/2014/main" id="{13AC860E-E3D4-4DB5-BF0C-0047BA05CA26}"/>
              </a:ext>
            </a:extLst>
          </p:cNvPr>
          <p:cNvSpPr/>
          <p:nvPr/>
        </p:nvSpPr>
        <p:spPr>
          <a:xfrm>
            <a:off x="624750" y="2001505"/>
            <a:ext cx="3829052" cy="2031325"/>
          </a:xfrm>
          <a:prstGeom prst="rect">
            <a:avLst/>
          </a:prstGeom>
        </p:spPr>
        <p:txBody>
          <a:bodyPr wrap="square" lIns="91440" tIns="45720" rIns="91440" bIns="45720" anchor="t">
            <a:spAutoFit/>
          </a:bodyPr>
          <a:lstStyle/>
          <a:p>
            <a:r>
              <a:rPr lang="en-GB" sz="1050" dirty="0">
                <a:effectLst/>
                <a:latin typeface="Century Gothic" panose="020B0502020202020204" pitchFamily="34" charset="0"/>
                <a:ea typeface="Times New Roman" panose="02020603050405020304" pitchFamily="18" charset="0"/>
                <a:cs typeface="Arial" panose="020B0604020202020204" pitchFamily="34" charset="0"/>
              </a:rPr>
              <a:t>Hate Crime is reporting as stable, with a slight loss of seasonality since the impact of Covid. Volumes are now reporting flatter across the year. Year on year reporting increases in </a:t>
            </a:r>
            <a:r>
              <a:rPr lang="en-GB" sz="1050" dirty="0" err="1">
                <a:effectLst/>
                <a:latin typeface="Century Gothic" panose="020B0502020202020204" pitchFamily="34" charset="0"/>
                <a:ea typeface="Times New Roman" panose="02020603050405020304" pitchFamily="18" charset="0"/>
                <a:cs typeface="Arial" panose="020B0604020202020204" pitchFamily="34" charset="0"/>
              </a:rPr>
              <a:t>Transgenger</a:t>
            </a:r>
            <a:r>
              <a:rPr lang="en-GB" sz="1050" dirty="0">
                <a:effectLst/>
                <a:latin typeface="Century Gothic" panose="020B0502020202020204" pitchFamily="34" charset="0"/>
                <a:ea typeface="Times New Roman" panose="02020603050405020304" pitchFamily="18" charset="0"/>
                <a:cs typeface="Arial" panose="020B0604020202020204" pitchFamily="34" charset="0"/>
              </a:rPr>
              <a:t> and Sexual Orientation related hate which follows National trends.</a:t>
            </a:r>
            <a:endParaRPr lang="en-GB" sz="1050" dirty="0">
              <a:effectLst/>
              <a:latin typeface="Times New Roman" panose="02020603050405020304" pitchFamily="18" charset="0"/>
              <a:ea typeface="Times New Roman" panose="02020603050405020304" pitchFamily="18" charset="0"/>
            </a:endParaRPr>
          </a:p>
          <a:p>
            <a:r>
              <a:rPr lang="en-GB" sz="1050" dirty="0">
                <a:effectLst/>
                <a:latin typeface="Century Gothic" panose="020B0502020202020204" pitchFamily="34" charset="0"/>
                <a:ea typeface="Times New Roman" panose="02020603050405020304" pitchFamily="18" charset="0"/>
                <a:cs typeface="Arial" panose="020B0604020202020204" pitchFamily="34" charset="0"/>
              </a:rPr>
              <a:t> </a:t>
            </a:r>
            <a:endParaRPr lang="en-GB" sz="1050" dirty="0">
              <a:effectLst/>
              <a:latin typeface="Times New Roman" panose="02020603050405020304" pitchFamily="18" charset="0"/>
              <a:ea typeface="Times New Roman" panose="02020603050405020304" pitchFamily="18" charset="0"/>
            </a:endParaRPr>
          </a:p>
          <a:p>
            <a:r>
              <a:rPr lang="en-GB" sz="1050" dirty="0">
                <a:effectLst/>
                <a:latin typeface="Century Gothic" panose="020B0502020202020204" pitchFamily="34" charset="0"/>
                <a:ea typeface="Times New Roman" panose="02020603050405020304" pitchFamily="18" charset="0"/>
                <a:cs typeface="Arial" panose="020B0604020202020204" pitchFamily="34" charset="0"/>
              </a:rPr>
              <a:t>Work by the Hate Crime Silver Scrutiny Panel on  hate crime video to raise awareness of Hate Crime and how to report it, including details surrounding how the Criminal Justice System responds to it is ongoing. There is an increased focus on Out of Court Disposal outcomes relating to Hate Crimes. </a:t>
            </a:r>
            <a:endParaRPr lang="en-GB" sz="1050" dirty="0">
              <a:effectLst/>
              <a:latin typeface="Times New Roman" panose="02020603050405020304" pitchFamily="18" charset="0"/>
              <a:ea typeface="Times New Roman" panose="02020603050405020304" pitchFamily="18" charset="0"/>
            </a:endParaRPr>
          </a:p>
        </p:txBody>
      </p:sp>
      <p:pic>
        <p:nvPicPr>
          <p:cNvPr id="17" name="Picture 16">
            <a:extLst>
              <a:ext uri="{FF2B5EF4-FFF2-40B4-BE49-F238E27FC236}">
                <a16:creationId xmlns:a16="http://schemas.microsoft.com/office/drawing/2014/main" id="{7B5FEB65-D9AD-4D66-8CF8-4F624BDB46A6}"/>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24750" y="4553583"/>
            <a:ext cx="9372690" cy="2131697"/>
          </a:xfrm>
          <a:prstGeom prst="rect">
            <a:avLst/>
          </a:prstGeom>
          <a:ln w="6350">
            <a:solidFill>
              <a:schemeClr val="accent1">
                <a:lumMod val="50000"/>
              </a:schemeClr>
            </a:solidFill>
          </a:ln>
        </p:spPr>
      </p:pic>
    </p:spTree>
    <p:extLst>
      <p:ext uri="{BB962C8B-B14F-4D97-AF65-F5344CB8AC3E}">
        <p14:creationId xmlns:p14="http://schemas.microsoft.com/office/powerpoint/2010/main" val="609927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7B0AF6-5596-4F87-9620-C858962DF3AF}"/>
              </a:ext>
            </a:extLst>
          </p:cNvPr>
          <p:cNvSpPr>
            <a:spLocks noGrp="1"/>
          </p:cNvSpPr>
          <p:nvPr>
            <p:ph type="body" sz="quarter" idx="10"/>
          </p:nvPr>
        </p:nvSpPr>
        <p:spPr/>
        <p:txBody>
          <a:bodyPr/>
          <a:lstStyle/>
          <a:p>
            <a:r>
              <a:rPr lang="en-GB" dirty="0"/>
              <a:t>Local Priorities &amp; Updates</a:t>
            </a:r>
          </a:p>
        </p:txBody>
      </p:sp>
      <p:graphicFrame>
        <p:nvGraphicFramePr>
          <p:cNvPr id="6" name="Table 5">
            <a:extLst>
              <a:ext uri="{FF2B5EF4-FFF2-40B4-BE49-F238E27FC236}">
                <a16:creationId xmlns:a16="http://schemas.microsoft.com/office/drawing/2014/main" id="{F0CCA712-893B-4983-AD2E-3D48A678EDBD}"/>
              </a:ext>
            </a:extLst>
          </p:cNvPr>
          <p:cNvGraphicFramePr>
            <a:graphicFrameLocks noGrp="1"/>
          </p:cNvGraphicFramePr>
          <p:nvPr>
            <p:extLst>
              <p:ext uri="{D42A27DB-BD31-4B8C-83A1-F6EECF244321}">
                <p14:modId xmlns:p14="http://schemas.microsoft.com/office/powerpoint/2010/main" val="3785593784"/>
              </p:ext>
            </p:extLst>
          </p:nvPr>
        </p:nvGraphicFramePr>
        <p:xfrm>
          <a:off x="624750" y="1640205"/>
          <a:ext cx="9403170" cy="4038828"/>
        </p:xfrm>
        <a:graphic>
          <a:graphicData uri="http://schemas.openxmlformats.org/drawingml/2006/table">
            <a:tbl>
              <a:tblPr firstRow="1" bandRow="1">
                <a:tableStyleId>{5C22544A-7EE6-4342-B048-85BDC9FD1C3A}</a:tableStyleId>
              </a:tblPr>
              <a:tblGrid>
                <a:gridCol w="1481533">
                  <a:extLst>
                    <a:ext uri="{9D8B030D-6E8A-4147-A177-3AD203B41FA5}">
                      <a16:colId xmlns:a16="http://schemas.microsoft.com/office/drawing/2014/main" val="627663490"/>
                    </a:ext>
                  </a:extLst>
                </a:gridCol>
                <a:gridCol w="7921637">
                  <a:extLst>
                    <a:ext uri="{9D8B030D-6E8A-4147-A177-3AD203B41FA5}">
                      <a16:colId xmlns:a16="http://schemas.microsoft.com/office/drawing/2014/main" val="513749064"/>
                    </a:ext>
                  </a:extLst>
                </a:gridCol>
              </a:tblGrid>
              <a:tr h="409674">
                <a:tc>
                  <a:txBody>
                    <a:bodyPr/>
                    <a:lstStyle/>
                    <a:p>
                      <a:r>
                        <a:rPr lang="en-GB" sz="1100" b="1" dirty="0">
                          <a:solidFill>
                            <a:schemeClr val="bg1"/>
                          </a:solidFill>
                          <a:latin typeface="Century Gothic" panose="020B0502020202020204" pitchFamily="34" charset="0"/>
                        </a:rPr>
                        <a:t>Priority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27394"/>
                    </a:solidFill>
                  </a:tcPr>
                </a:tc>
                <a:tc>
                  <a:txBody>
                    <a:bodyPr/>
                    <a:lstStyle/>
                    <a:p>
                      <a:r>
                        <a:rPr lang="en-GB" sz="1100" b="1" dirty="0">
                          <a:solidFill>
                            <a:schemeClr val="bg1"/>
                          </a:solidFill>
                          <a:latin typeface="Century Gothic"/>
                        </a:rPr>
                        <a:t>Update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27394"/>
                    </a:solidFill>
                  </a:tcPr>
                </a:tc>
                <a:extLst>
                  <a:ext uri="{0D108BD9-81ED-4DB2-BD59-A6C34878D82A}">
                    <a16:rowId xmlns:a16="http://schemas.microsoft.com/office/drawing/2014/main" val="733406948"/>
                  </a:ext>
                </a:extLst>
              </a:tr>
              <a:tr h="850368">
                <a:tc>
                  <a:txBody>
                    <a:bodyPr/>
                    <a:lstStyle/>
                    <a:p>
                      <a:r>
                        <a:rPr lang="en-GB" sz="1100" b="0" dirty="0">
                          <a:solidFill>
                            <a:schemeClr val="tx1"/>
                          </a:solidFill>
                          <a:latin typeface="Century Gothic"/>
                        </a:rPr>
                        <a:t>North Sector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sng" kern="1200" dirty="0">
                          <a:solidFill>
                            <a:schemeClr val="dk1"/>
                          </a:solidFill>
                          <a:effectLst/>
                          <a:latin typeface="Century Gothic"/>
                          <a:ea typeface="+mn-ea"/>
                          <a:cs typeface="+mn-cs"/>
                        </a:rPr>
                        <a:t>ASB in </a:t>
                      </a:r>
                      <a:r>
                        <a:rPr lang="en-GB" sz="1100" b="1" u="sng" kern="1200" dirty="0" err="1">
                          <a:solidFill>
                            <a:schemeClr val="dk1"/>
                          </a:solidFill>
                          <a:effectLst/>
                          <a:latin typeface="Century Gothic"/>
                          <a:ea typeface="+mn-ea"/>
                          <a:cs typeface="+mn-cs"/>
                        </a:rPr>
                        <a:t>Redhouse</a:t>
                      </a:r>
                      <a:r>
                        <a:rPr lang="en-GB" sz="1100" b="1" u="sng" kern="1200" dirty="0">
                          <a:solidFill>
                            <a:schemeClr val="dk1"/>
                          </a:solidFill>
                          <a:effectLst/>
                          <a:latin typeface="Century Gothic"/>
                          <a:ea typeface="+mn-ea"/>
                          <a:cs typeface="+mn-cs"/>
                        </a:rPr>
                        <a:t> – Youth related Crime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There has been an increase in High visibility patrols to combat the seasonal rise in ASB linked to school holidays.  Officers have been targeting known areas of congregation to reduce fears in community.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5479884"/>
                  </a:ext>
                </a:extLst>
              </a:tr>
              <a:tr h="998626">
                <a:tc>
                  <a:txBody>
                    <a:bodyPr/>
                    <a:lstStyle/>
                    <a:p>
                      <a:r>
                        <a:rPr lang="en-GB" sz="1100" b="0" dirty="0">
                          <a:solidFill>
                            <a:schemeClr val="tx1"/>
                          </a:solidFill>
                          <a:latin typeface="Century Gothic"/>
                        </a:rPr>
                        <a:t>North Sector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sng" kern="1200" dirty="0">
                          <a:solidFill>
                            <a:schemeClr val="dk1"/>
                          </a:solidFill>
                          <a:effectLst/>
                          <a:latin typeface="Century Gothic"/>
                          <a:ea typeface="+mn-ea"/>
                          <a:cs typeface="+mn-cs"/>
                        </a:rPr>
                        <a:t>Speeding/Road related matters (linked to Car meets in Orbital)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Partnership working with ASDA and British Land to reduce the community impact – increased patrols.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Speeding/Red light offences Thamesdown Drive – numerous enforcement (recently 4 x drivers reported for summons for excessive speed 70mph in 40mph limit)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5007408"/>
                  </a:ext>
                </a:extLst>
              </a:tr>
              <a:tr h="998626">
                <a:tc>
                  <a:txBody>
                    <a:bodyPr/>
                    <a:lstStyle/>
                    <a:p>
                      <a:r>
                        <a:rPr lang="en-GB" sz="1100" b="0" dirty="0">
                          <a:solidFill>
                            <a:schemeClr val="tx1"/>
                          </a:solidFill>
                          <a:latin typeface="Century Gothic"/>
                        </a:rPr>
                        <a:t>North East Sector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sng" kern="1200" dirty="0">
                          <a:solidFill>
                            <a:schemeClr val="dk1"/>
                          </a:solidFill>
                          <a:effectLst/>
                          <a:latin typeface="Century Gothic"/>
                          <a:ea typeface="+mn-ea"/>
                          <a:cs typeface="+mn-cs"/>
                        </a:rPr>
                        <a:t>Speed Enforcement and Road Safety in Highworth and surrounding Rural areas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Day of action took place on 20</a:t>
                      </a:r>
                      <a:r>
                        <a:rPr lang="en-GB" sz="1100" kern="1200" baseline="30000" dirty="0">
                          <a:solidFill>
                            <a:schemeClr val="dk1"/>
                          </a:solidFill>
                          <a:effectLst/>
                          <a:latin typeface="Century Gothic"/>
                          <a:ea typeface="+mn-ea"/>
                          <a:cs typeface="+mn-cs"/>
                        </a:rPr>
                        <a:t>th</a:t>
                      </a:r>
                      <a:r>
                        <a:rPr lang="en-GB" sz="1100" kern="1200" dirty="0">
                          <a:solidFill>
                            <a:schemeClr val="dk1"/>
                          </a:solidFill>
                          <a:effectLst/>
                          <a:latin typeface="Century Gothic"/>
                          <a:ea typeface="+mn-ea"/>
                          <a:cs typeface="+mn-cs"/>
                        </a:rPr>
                        <a:t> July with 59 Drivers stopped and 18 given TOR’s (Traffic Offence Reports – either FPN or Speed awareness courses), there was one arrest for Drug driving and one vehicle seized for no insurance.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648936"/>
                  </a:ext>
                </a:extLst>
              </a:tr>
              <a:tr h="781534">
                <a:tc>
                  <a:txBody>
                    <a:bodyPr/>
                    <a:lstStyle/>
                    <a:p>
                      <a:r>
                        <a:rPr lang="en-GB" sz="1100" b="0" dirty="0">
                          <a:solidFill>
                            <a:schemeClr val="tx1"/>
                          </a:solidFill>
                          <a:latin typeface="Century Gothic"/>
                        </a:rPr>
                        <a:t>North East Sector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sng" kern="1200" dirty="0">
                          <a:solidFill>
                            <a:schemeClr val="dk1"/>
                          </a:solidFill>
                          <a:effectLst/>
                          <a:latin typeface="Century Gothic"/>
                          <a:ea typeface="+mn-ea"/>
                          <a:cs typeface="+mn-cs"/>
                        </a:rPr>
                        <a:t>ASB – Co-op/High Street area</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Increased High visibility patrols to combat seasonal rise in ASB linked to school holidays.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779603"/>
                  </a:ext>
                </a:extLst>
              </a:tr>
            </a:tbl>
          </a:graphicData>
        </a:graphic>
      </p:graphicFrame>
    </p:spTree>
    <p:extLst>
      <p:ext uri="{BB962C8B-B14F-4D97-AF65-F5344CB8AC3E}">
        <p14:creationId xmlns:p14="http://schemas.microsoft.com/office/powerpoint/2010/main" val="2430900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7B0AF6-5596-4F87-9620-C858962DF3AF}"/>
              </a:ext>
            </a:extLst>
          </p:cNvPr>
          <p:cNvSpPr>
            <a:spLocks noGrp="1"/>
          </p:cNvSpPr>
          <p:nvPr>
            <p:ph type="body" sz="quarter" idx="10"/>
          </p:nvPr>
        </p:nvSpPr>
        <p:spPr/>
        <p:txBody>
          <a:bodyPr/>
          <a:lstStyle/>
          <a:p>
            <a:r>
              <a:rPr lang="en-GB" dirty="0"/>
              <a:t>Local Priorities &amp; Updates Continued</a:t>
            </a:r>
          </a:p>
        </p:txBody>
      </p:sp>
      <p:graphicFrame>
        <p:nvGraphicFramePr>
          <p:cNvPr id="6" name="Table 5">
            <a:extLst>
              <a:ext uri="{FF2B5EF4-FFF2-40B4-BE49-F238E27FC236}">
                <a16:creationId xmlns:a16="http://schemas.microsoft.com/office/drawing/2014/main" id="{F0CCA712-893B-4983-AD2E-3D48A678EDBD}"/>
              </a:ext>
            </a:extLst>
          </p:cNvPr>
          <p:cNvGraphicFramePr>
            <a:graphicFrameLocks noGrp="1"/>
          </p:cNvGraphicFramePr>
          <p:nvPr>
            <p:extLst>
              <p:ext uri="{D42A27DB-BD31-4B8C-83A1-F6EECF244321}">
                <p14:modId xmlns:p14="http://schemas.microsoft.com/office/powerpoint/2010/main" val="2379675729"/>
              </p:ext>
            </p:extLst>
          </p:nvPr>
        </p:nvGraphicFramePr>
        <p:xfrm>
          <a:off x="624750" y="1640205"/>
          <a:ext cx="9403170" cy="4285740"/>
        </p:xfrm>
        <a:graphic>
          <a:graphicData uri="http://schemas.openxmlformats.org/drawingml/2006/table">
            <a:tbl>
              <a:tblPr firstRow="1" bandRow="1">
                <a:tableStyleId>{5C22544A-7EE6-4342-B048-85BDC9FD1C3A}</a:tableStyleId>
              </a:tblPr>
              <a:tblGrid>
                <a:gridCol w="1481533">
                  <a:extLst>
                    <a:ext uri="{9D8B030D-6E8A-4147-A177-3AD203B41FA5}">
                      <a16:colId xmlns:a16="http://schemas.microsoft.com/office/drawing/2014/main" val="627663490"/>
                    </a:ext>
                  </a:extLst>
                </a:gridCol>
                <a:gridCol w="7921637">
                  <a:extLst>
                    <a:ext uri="{9D8B030D-6E8A-4147-A177-3AD203B41FA5}">
                      <a16:colId xmlns:a16="http://schemas.microsoft.com/office/drawing/2014/main" val="513749064"/>
                    </a:ext>
                  </a:extLst>
                </a:gridCol>
              </a:tblGrid>
              <a:tr h="409674">
                <a:tc>
                  <a:txBody>
                    <a:bodyPr/>
                    <a:lstStyle/>
                    <a:p>
                      <a:r>
                        <a:rPr lang="en-GB" sz="1100" b="1" dirty="0">
                          <a:solidFill>
                            <a:schemeClr val="bg1"/>
                          </a:solidFill>
                          <a:latin typeface="Century Gothic" panose="020B0502020202020204" pitchFamily="34" charset="0"/>
                        </a:rPr>
                        <a:t>Priority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27394"/>
                    </a:solidFill>
                  </a:tcPr>
                </a:tc>
                <a:tc>
                  <a:txBody>
                    <a:bodyPr/>
                    <a:lstStyle/>
                    <a:p>
                      <a:r>
                        <a:rPr lang="en-GB" sz="1100" b="1" dirty="0">
                          <a:solidFill>
                            <a:schemeClr val="bg1"/>
                          </a:solidFill>
                          <a:latin typeface="Century Gothic"/>
                        </a:rPr>
                        <a:t>Update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27394"/>
                    </a:solidFill>
                  </a:tcPr>
                </a:tc>
                <a:extLst>
                  <a:ext uri="{0D108BD9-81ED-4DB2-BD59-A6C34878D82A}">
                    <a16:rowId xmlns:a16="http://schemas.microsoft.com/office/drawing/2014/main" val="733406948"/>
                  </a:ext>
                </a:extLst>
              </a:tr>
              <a:tr h="850368">
                <a:tc>
                  <a:txBody>
                    <a:bodyPr/>
                    <a:lstStyle/>
                    <a:p>
                      <a:r>
                        <a:rPr lang="en-GB" sz="1100" b="0" dirty="0">
                          <a:solidFill>
                            <a:schemeClr val="tx1"/>
                          </a:solidFill>
                          <a:latin typeface="Century Gothic"/>
                        </a:rPr>
                        <a:t>East Sector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sng" kern="1200" dirty="0">
                          <a:solidFill>
                            <a:schemeClr val="dk1"/>
                          </a:solidFill>
                          <a:effectLst/>
                          <a:latin typeface="Century Gothic"/>
                          <a:ea typeface="+mn-ea"/>
                          <a:cs typeface="+mn-cs"/>
                        </a:rPr>
                        <a:t>Eldene ASB/Criminality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Policing activity continues in targeting a known group who cause issues in the community.  This group have had intensive targeted policing for over two years with notable results (Group members have been sentenced to over 35 years of imprisonment for varying offences.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CCTV has now been installed which seems to have displaced this group out of the square.  Community engagement events and pop up crime surveys are scheduled for September.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5479884"/>
                  </a:ext>
                </a:extLst>
              </a:tr>
              <a:tr h="998626">
                <a:tc>
                  <a:txBody>
                    <a:bodyPr/>
                    <a:lstStyle/>
                    <a:p>
                      <a:r>
                        <a:rPr lang="en-GB" sz="1100" b="0" dirty="0">
                          <a:solidFill>
                            <a:schemeClr val="tx1"/>
                          </a:solidFill>
                          <a:latin typeface="Century Gothic"/>
                        </a:rPr>
                        <a:t>South Rural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sng" kern="1200" dirty="0">
                          <a:solidFill>
                            <a:schemeClr val="dk1"/>
                          </a:solidFill>
                          <a:effectLst/>
                          <a:latin typeface="Century Gothic"/>
                          <a:ea typeface="+mn-ea"/>
                          <a:cs typeface="+mn-cs"/>
                        </a:rPr>
                        <a:t>ASB – Coronation Road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Targeted activity has taken place over several months for the ASB and Neighbourhood disputes in Coronation Road.  Partnership working has proved positive, with a former resident having an Injunction placed upon them and a Closure Order on their address.  This has reduced ASB and calls for assistance to the area considerably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25007408"/>
                  </a:ext>
                </a:extLst>
              </a:tr>
              <a:tr h="998626">
                <a:tc>
                  <a:txBody>
                    <a:bodyPr/>
                    <a:lstStyle/>
                    <a:p>
                      <a:r>
                        <a:rPr lang="en-GB" sz="1100" b="0" dirty="0">
                          <a:solidFill>
                            <a:schemeClr val="tx1"/>
                          </a:solidFill>
                          <a:latin typeface="Century Gothic"/>
                        </a:rPr>
                        <a:t>South Rural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u="sng" kern="1200" dirty="0">
                          <a:solidFill>
                            <a:schemeClr val="dk1"/>
                          </a:solidFill>
                          <a:effectLst/>
                          <a:latin typeface="Century Gothic"/>
                          <a:ea typeface="+mn-ea"/>
                          <a:cs typeface="+mn-cs"/>
                        </a:rPr>
                        <a:t>ASB – Comet Way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a:solidFill>
                            <a:schemeClr val="dk1"/>
                          </a:solidFill>
                          <a:effectLst/>
                          <a:latin typeface="Century Gothic"/>
                          <a:ea typeface="+mn-ea"/>
                          <a:cs typeface="+mn-cs"/>
                        </a:rPr>
                        <a:t>We continue to receive sporadic reports of vehicle related ASB in Comet Way.  There have been increased patrols however, no formal action has yet to be taken by the subjects.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14648936"/>
                  </a:ext>
                </a:extLst>
              </a:tr>
              <a:tr h="781534">
                <a:tc>
                  <a:txBody>
                    <a:bodyPr/>
                    <a:lstStyle/>
                    <a:p>
                      <a:endParaRPr lang="en-GB" sz="1100" b="0">
                        <a:solidFill>
                          <a:schemeClr val="tx1"/>
                        </a:solidFill>
                        <a:latin typeface="Century Gothic"/>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dirty="0">
                        <a:solidFill>
                          <a:schemeClr val="dk1"/>
                        </a:solidFill>
                        <a:effectLst/>
                        <a:latin typeface="Century Gothic"/>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779603"/>
                  </a:ext>
                </a:extLst>
              </a:tr>
            </a:tbl>
          </a:graphicData>
        </a:graphic>
      </p:graphicFrame>
    </p:spTree>
    <p:extLst>
      <p:ext uri="{BB962C8B-B14F-4D97-AF65-F5344CB8AC3E}">
        <p14:creationId xmlns:p14="http://schemas.microsoft.com/office/powerpoint/2010/main" val="4121976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B99BEB-CBAA-4B2C-984C-5ADC6FE2B366}"/>
              </a:ext>
            </a:extLst>
          </p:cNvPr>
          <p:cNvSpPr>
            <a:spLocks noGrp="1"/>
          </p:cNvSpPr>
          <p:nvPr>
            <p:ph type="body" sz="quarter" idx="10"/>
          </p:nvPr>
        </p:nvSpPr>
        <p:spPr/>
        <p:txBody>
          <a:bodyPr/>
          <a:lstStyle/>
          <a:p>
            <a:r>
              <a:rPr lang="en-GB" b="1" u="sng" dirty="0"/>
              <a:t>Other Notable Information</a:t>
            </a:r>
          </a:p>
        </p:txBody>
      </p:sp>
      <p:sp>
        <p:nvSpPr>
          <p:cNvPr id="4" name="Text Placeholder 3">
            <a:extLst>
              <a:ext uri="{FF2B5EF4-FFF2-40B4-BE49-F238E27FC236}">
                <a16:creationId xmlns:a16="http://schemas.microsoft.com/office/drawing/2014/main" id="{97633D61-3BB6-4194-8E14-DE074AF53516}"/>
              </a:ext>
            </a:extLst>
          </p:cNvPr>
          <p:cNvSpPr>
            <a:spLocks noGrp="1"/>
          </p:cNvSpPr>
          <p:nvPr>
            <p:ph type="body" sz="quarter" idx="12"/>
          </p:nvPr>
        </p:nvSpPr>
        <p:spPr>
          <a:xfrm>
            <a:off x="221943" y="1733550"/>
            <a:ext cx="10093910" cy="4729394"/>
          </a:xfrm>
        </p:spPr>
        <p:txBody>
          <a:bodyPr>
            <a:normAutofit fontScale="92500" lnSpcReduction="20000"/>
          </a:bodyPr>
          <a:lstStyle/>
          <a:p>
            <a:pPr marL="457200" indent="-457200">
              <a:buFont typeface="Wingdings" panose="05000000000000000000" pitchFamily="2" charset="2"/>
              <a:buChar char="Ø"/>
            </a:pPr>
            <a:r>
              <a:rPr lang="en-GB" dirty="0"/>
              <a:t>The recent Traveller Incursion in Highworth was dealt with swiftly and effectively by Hayley Jenkins (SBC) and Pc Mandy Stevenson, their brilliant partnership working bringing this incident to a quick resolution to the relief of the local community.</a:t>
            </a:r>
          </a:p>
          <a:p>
            <a:pPr marL="457200" indent="-457200">
              <a:buFont typeface="Wingdings" panose="05000000000000000000" pitchFamily="2" charset="2"/>
              <a:buChar char="Ø"/>
            </a:pPr>
            <a:r>
              <a:rPr lang="en-GB" dirty="0"/>
              <a:t>I am pleased to announce that we will be joined in September with two further Police Officers, both who previously worked the area as PCSO’s.  I am sure you will warmly welcome Pc Simon Graw (South Rural/East) and Pc Dom Tonge (North/North East) to the team.</a:t>
            </a:r>
          </a:p>
          <a:p>
            <a:pPr marL="457200" indent="-457200">
              <a:buFont typeface="Wingdings" panose="05000000000000000000" pitchFamily="2" charset="2"/>
              <a:buChar char="Ø"/>
            </a:pPr>
            <a:r>
              <a:rPr lang="en-GB" dirty="0"/>
              <a:t>We also say farewell this month to PCSO Emma Turner, who has left Wiltshire Police after 10 years service to start her own business – I am sure the Communities of South Rural will join her colleagues in wishing her well in her new adventure.</a:t>
            </a:r>
          </a:p>
        </p:txBody>
      </p:sp>
    </p:spTree>
    <p:extLst>
      <p:ext uri="{BB962C8B-B14F-4D97-AF65-F5344CB8AC3E}">
        <p14:creationId xmlns:p14="http://schemas.microsoft.com/office/powerpoint/2010/main" val="1106949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614DED-B120-4203-9570-1E1A04E877F8}"/>
              </a:ext>
            </a:extLst>
          </p:cNvPr>
          <p:cNvSpPr>
            <a:spLocks noGrp="1"/>
          </p:cNvSpPr>
          <p:nvPr>
            <p:ph type="body" sz="quarter" idx="10"/>
          </p:nvPr>
        </p:nvSpPr>
        <p:spPr/>
        <p:txBody>
          <a:bodyPr/>
          <a:lstStyle/>
          <a:p>
            <a:r>
              <a:rPr lang="en-GB" dirty="0"/>
              <a:t>Our Sector – North, East and Rural Swindon</a:t>
            </a:r>
          </a:p>
        </p:txBody>
      </p:sp>
      <p:pic>
        <p:nvPicPr>
          <p:cNvPr id="5" name="Picture 4">
            <a:extLst>
              <a:ext uri="{FF2B5EF4-FFF2-40B4-BE49-F238E27FC236}">
                <a16:creationId xmlns:a16="http://schemas.microsoft.com/office/drawing/2014/main" id="{3963B4D7-532C-4917-9E2F-276DA6A445FC}"/>
              </a:ext>
            </a:extLst>
          </p:cNvPr>
          <p:cNvPicPr>
            <a:picLocks noChangeAspect="1"/>
          </p:cNvPicPr>
          <p:nvPr/>
        </p:nvPicPr>
        <p:blipFill>
          <a:blip r:embed="rId2"/>
          <a:stretch>
            <a:fillRect/>
          </a:stretch>
        </p:blipFill>
        <p:spPr>
          <a:xfrm>
            <a:off x="6246135" y="1198822"/>
            <a:ext cx="4333875" cy="5543550"/>
          </a:xfrm>
          <a:prstGeom prst="rect">
            <a:avLst/>
          </a:prstGeom>
        </p:spPr>
      </p:pic>
      <p:sp>
        <p:nvSpPr>
          <p:cNvPr id="4" name="Text Placeholder 3">
            <a:extLst>
              <a:ext uri="{FF2B5EF4-FFF2-40B4-BE49-F238E27FC236}">
                <a16:creationId xmlns:a16="http://schemas.microsoft.com/office/drawing/2014/main" id="{5A952156-4367-4B16-96D8-C7B807E48F17}"/>
              </a:ext>
            </a:extLst>
          </p:cNvPr>
          <p:cNvSpPr>
            <a:spLocks noGrp="1"/>
          </p:cNvSpPr>
          <p:nvPr>
            <p:ph type="body" sz="quarter" idx="12"/>
          </p:nvPr>
        </p:nvSpPr>
        <p:spPr>
          <a:xfrm>
            <a:off x="624750" y="1733550"/>
            <a:ext cx="4932671" cy="4134590"/>
          </a:xfrm>
        </p:spPr>
        <p:txBody>
          <a:bodyPr>
            <a:normAutofit fontScale="92500" lnSpcReduction="10000"/>
          </a:bodyPr>
          <a:lstStyle/>
          <a:p>
            <a:r>
              <a:rPr lang="en-GB" b="1" u="sng" dirty="0"/>
              <a:t>NER Neighbourhood Team</a:t>
            </a:r>
          </a:p>
          <a:p>
            <a:r>
              <a:rPr lang="en-GB" b="1" i="1" dirty="0"/>
              <a:t>North</a:t>
            </a:r>
            <a:r>
              <a:rPr lang="en-GB" dirty="0"/>
              <a:t> – covers Haydon Wick and St Andrews Parishes</a:t>
            </a:r>
          </a:p>
          <a:p>
            <a:r>
              <a:rPr lang="en-GB" b="1" i="1" dirty="0"/>
              <a:t>North East </a:t>
            </a:r>
            <a:r>
              <a:rPr lang="en-GB" dirty="0"/>
              <a:t>– covers Highworth and Thames Valley Parishes</a:t>
            </a:r>
          </a:p>
          <a:p>
            <a:r>
              <a:rPr lang="en-GB" b="1" i="1" dirty="0"/>
              <a:t>East</a:t>
            </a:r>
            <a:r>
              <a:rPr lang="en-GB" dirty="0"/>
              <a:t> – covers Liden/Eldene and Nythe, and Covingham Parishes</a:t>
            </a:r>
          </a:p>
          <a:p>
            <a:r>
              <a:rPr lang="en-GB" b="1" i="1" dirty="0"/>
              <a:t>South Rural </a:t>
            </a:r>
            <a:r>
              <a:rPr lang="en-GB" dirty="0"/>
              <a:t>– covers Wroughton, Chiseldon and Ridgeway Parishes</a:t>
            </a:r>
          </a:p>
        </p:txBody>
      </p:sp>
    </p:spTree>
    <p:extLst>
      <p:ext uri="{BB962C8B-B14F-4D97-AF65-F5344CB8AC3E}">
        <p14:creationId xmlns:p14="http://schemas.microsoft.com/office/powerpoint/2010/main" val="602330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7B0AF6-5596-4F87-9620-C858962DF3AF}"/>
              </a:ext>
            </a:extLst>
          </p:cNvPr>
          <p:cNvSpPr>
            <a:spLocks noGrp="1"/>
          </p:cNvSpPr>
          <p:nvPr>
            <p:ph type="body" sz="quarter" idx="10"/>
          </p:nvPr>
        </p:nvSpPr>
        <p:spPr/>
        <p:txBody>
          <a:bodyPr/>
          <a:lstStyle/>
          <a:p>
            <a:r>
              <a:rPr lang="en-GB" dirty="0"/>
              <a:t>Useful Links</a:t>
            </a:r>
          </a:p>
        </p:txBody>
      </p:sp>
      <p:sp>
        <p:nvSpPr>
          <p:cNvPr id="7" name="Rectangle 6">
            <a:extLst>
              <a:ext uri="{FF2B5EF4-FFF2-40B4-BE49-F238E27FC236}">
                <a16:creationId xmlns:a16="http://schemas.microsoft.com/office/drawing/2014/main" id="{4ED8EA5A-DEF1-47EE-983A-803EBA7F6635}"/>
              </a:ext>
            </a:extLst>
          </p:cNvPr>
          <p:cNvSpPr/>
          <p:nvPr/>
        </p:nvSpPr>
        <p:spPr>
          <a:xfrm>
            <a:off x="624750" y="1466868"/>
            <a:ext cx="8611457" cy="4147417"/>
          </a:xfrm>
          <a:prstGeom prst="rect">
            <a:avLst/>
          </a:prstGeom>
        </p:spPr>
        <p:txBody>
          <a:bodyPr wrap="square">
            <a:spAutoFit/>
          </a:bodyPr>
          <a:lstStyle/>
          <a:p>
            <a:pPr>
              <a:lnSpc>
                <a:spcPct val="107000"/>
              </a:lnSpc>
              <a:spcAft>
                <a:spcPts val="0"/>
              </a:spcAft>
            </a:pPr>
            <a:r>
              <a:rPr lang="en-GB" dirty="0">
                <a:latin typeface="Century Gothic" panose="020B0502020202020204" pitchFamily="34" charset="0"/>
                <a:ea typeface="Calibri" panose="020F0502020204030204" pitchFamily="34" charset="0"/>
                <a:cs typeface="Arial" panose="020B0604020202020204" pitchFamily="34" charset="0"/>
              </a:rPr>
              <a:t>For more information on Wiltshire Police’s performance please visit:</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dirty="0">
                <a:latin typeface="Century Gothic" panose="020B0502020202020204" pitchFamily="34" charset="0"/>
                <a:ea typeface="Calibri" panose="020F0502020204030204" pitchFamily="34" charset="0"/>
                <a:cs typeface="Arial" panose="020B060402020202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0"/>
              </a:spcAft>
              <a:buFont typeface="Arial" panose="020B0604020202020204" pitchFamily="34" charset="0"/>
              <a:buChar char="•"/>
            </a:pPr>
            <a:r>
              <a:rPr lang="en-GB" dirty="0">
                <a:latin typeface="Century Gothic" panose="020B0502020202020204" pitchFamily="34" charset="0"/>
                <a:ea typeface="Calibri" panose="020F0502020204030204" pitchFamily="34" charset="0"/>
                <a:cs typeface="Arial" panose="020B0604020202020204" pitchFamily="34" charset="0"/>
              </a:rPr>
              <a:t>PCC’s Website - </a:t>
            </a:r>
            <a:r>
              <a:rPr lang="en-GB" u="sng" dirty="0">
                <a:solidFill>
                  <a:srgbClr val="0563C1"/>
                </a:solidFill>
                <a:latin typeface="Century Gothic" panose="020B0502020202020204" pitchFamily="34" charset="0"/>
                <a:ea typeface="Calibri" panose="020F0502020204030204" pitchFamily="34" charset="0"/>
                <a:cs typeface="Arial" panose="020B0604020202020204" pitchFamily="34" charset="0"/>
                <a:hlinkClick r:id="rId2"/>
              </a:rPr>
              <a:t>https://www.wiltshire-pcc.gov.uk/</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0"/>
              </a:spcAft>
              <a:buFont typeface="Arial" panose="020B0604020202020204" pitchFamily="34" charset="0"/>
              <a:buChar char="•"/>
            </a:pPr>
            <a:endParaRPr lang="en-GB" dirty="0">
              <a:latin typeface="Century Gothic" panose="020B0502020202020204" pitchFamily="34" charset="0"/>
              <a:ea typeface="Calibri" panose="020F0502020204030204" pitchFamily="34" charset="0"/>
              <a:cs typeface="Arial" panose="020B0604020202020204" pitchFamily="34" charset="0"/>
            </a:endParaRPr>
          </a:p>
          <a:p>
            <a:pPr marL="285750" indent="-285750">
              <a:lnSpc>
                <a:spcPct val="107000"/>
              </a:lnSpc>
              <a:spcAft>
                <a:spcPts val="0"/>
              </a:spcAft>
              <a:buFont typeface="Arial" panose="020B0604020202020204" pitchFamily="34" charset="0"/>
              <a:buChar char="•"/>
            </a:pPr>
            <a:r>
              <a:rPr lang="en-GB" dirty="0">
                <a:latin typeface="Century Gothic" panose="020B0502020202020204" pitchFamily="34" charset="0"/>
                <a:ea typeface="Calibri" panose="020F0502020204030204" pitchFamily="34" charset="0"/>
                <a:cs typeface="Arial" panose="020B0604020202020204" pitchFamily="34" charset="0"/>
              </a:rPr>
              <a:t>HMICFRS Website - </a:t>
            </a:r>
            <a:r>
              <a:rPr lang="en-GB" u="sng" dirty="0">
                <a:solidFill>
                  <a:srgbClr val="0563C1"/>
                </a:solidFill>
                <a:latin typeface="Century Gothic" panose="020B0502020202020204" pitchFamily="34" charset="0"/>
                <a:ea typeface="Calibri" panose="020F0502020204030204" pitchFamily="34" charset="0"/>
                <a:cs typeface="Arial" panose="020B0604020202020204" pitchFamily="34" charset="0"/>
                <a:hlinkClick r:id="rId3"/>
              </a:rPr>
              <a:t>https://www.justiceinspectorates.gov.uk/hmicfrs/police-forces/wiltshire/</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285750" marR="698500" indent="-285750">
              <a:lnSpc>
                <a:spcPct val="111000"/>
              </a:lnSpc>
              <a:spcAft>
                <a:spcPts val="0"/>
              </a:spcAft>
              <a:buFont typeface="Arial" panose="020B0604020202020204" pitchFamily="34" charset="0"/>
              <a:buChar char="•"/>
            </a:pPr>
            <a:endParaRPr lang="en-GB" dirty="0">
              <a:latin typeface="Century Gothic" panose="020B0502020202020204" pitchFamily="34" charset="0"/>
              <a:ea typeface="Calibri" panose="020F0502020204030204" pitchFamily="34" charset="0"/>
              <a:cs typeface="Arial" panose="020B0604020202020204" pitchFamily="34" charset="0"/>
            </a:endParaRPr>
          </a:p>
          <a:p>
            <a:pPr marL="285750" marR="698500" indent="-285750">
              <a:lnSpc>
                <a:spcPct val="111000"/>
              </a:lnSpc>
              <a:spcAft>
                <a:spcPts val="0"/>
              </a:spcAft>
              <a:buFont typeface="Arial" panose="020B0604020202020204" pitchFamily="34" charset="0"/>
              <a:buChar char="•"/>
            </a:pPr>
            <a:r>
              <a:rPr lang="en-GB" dirty="0">
                <a:latin typeface="Century Gothic" panose="020B0502020202020204" pitchFamily="34" charset="0"/>
                <a:ea typeface="Calibri" panose="020F0502020204030204" pitchFamily="34" charset="0"/>
                <a:cs typeface="Arial" panose="020B0604020202020204" pitchFamily="34" charset="0"/>
              </a:rPr>
              <a:t>Police.uk - </a:t>
            </a:r>
            <a:r>
              <a:rPr lang="en-GB" u="sng" dirty="0">
                <a:solidFill>
                  <a:srgbClr val="0563C1"/>
                </a:solidFill>
                <a:latin typeface="Century Gothic" panose="020B0502020202020204" pitchFamily="34" charset="0"/>
                <a:ea typeface="Calibri" panose="020F0502020204030204" pitchFamily="34" charset="0"/>
                <a:cs typeface="Arial" panose="020B0604020202020204" pitchFamily="34" charset="0"/>
                <a:hlinkClick r:id="rId4"/>
              </a:rPr>
              <a:t>https://www.police.uk/pu/your-area/wiltshire-police/</a:t>
            </a:r>
            <a:r>
              <a:rPr lang="en-GB" b="1" dirty="0">
                <a:latin typeface="Century Gothic" panose="020B0502020202020204" pitchFamily="34" charset="0"/>
                <a:ea typeface="Calibri" panose="020F0502020204030204" pitchFamily="34" charset="0"/>
                <a:cs typeface="Arial" panose="020B0604020202020204" pitchFamily="34" charset="0"/>
                <a:hlinkClick r:id="rId4"/>
              </a:rPr>
              <a:t> </a:t>
            </a:r>
            <a:endParaRPr lang="en-GB"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GB" dirty="0">
              <a:latin typeface="Century Gothic" panose="020B0502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dirty="0">
                <a:latin typeface="Century Gothic" panose="020B0502020202020204" pitchFamily="34" charset="0"/>
                <a:ea typeface="Calibri" panose="020F0502020204030204" pitchFamily="34" charset="0"/>
                <a:cs typeface="Arial" panose="020B0604020202020204" pitchFamily="34" charset="0"/>
              </a:rPr>
              <a:t>For information on what crimes and incidents have been reported in the Swindon Community Policing Team area, visit </a:t>
            </a:r>
            <a:r>
              <a:rPr lang="en-GB" u="sng" dirty="0">
                <a:solidFill>
                  <a:srgbClr val="0563C1"/>
                </a:solidFill>
                <a:latin typeface="Century Gothic" panose="020B0502020202020204" pitchFamily="34" charset="0"/>
                <a:ea typeface="Calibri" panose="020F0502020204030204" pitchFamily="34" charset="0"/>
                <a:cs typeface="Arial" panose="020B0604020202020204" pitchFamily="34" charset="0"/>
                <a:hlinkClick r:id="rId5"/>
              </a:rPr>
              <a:t>https://www.wiltshire.police.uk/police-forces/wiltshire-police/areas/about-us/about-us/cpts/swindon-cpt/</a:t>
            </a:r>
            <a:r>
              <a:rPr lang="en-GB" dirty="0">
                <a:latin typeface="Century Gothic" panose="020B0502020202020204" pitchFamily="34" charset="0"/>
                <a:ea typeface="Calibri" panose="020F0502020204030204" pitchFamily="34" charset="0"/>
                <a:cs typeface="Arial" panose="020B0604020202020204" pitchFamily="34" charset="0"/>
              </a:rPr>
              <a:t> to view a crime and incident map and find links to more detailed data</a:t>
            </a:r>
            <a:endParaRPr lang="en-GB" dirty="0"/>
          </a:p>
        </p:txBody>
      </p:sp>
    </p:spTree>
    <p:extLst>
      <p:ext uri="{BB962C8B-B14F-4D97-AF65-F5344CB8AC3E}">
        <p14:creationId xmlns:p14="http://schemas.microsoft.com/office/powerpoint/2010/main" val="36024308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49681E4F2EAB4597AF518BB9E1614C" ma:contentTypeVersion="15" ma:contentTypeDescription="Create a new document." ma:contentTypeScope="" ma:versionID="66c272b122836addbece8ab2b1e5b21b">
  <xsd:schema xmlns:xsd="http://www.w3.org/2001/XMLSchema" xmlns:xs="http://www.w3.org/2001/XMLSchema" xmlns:p="http://schemas.microsoft.com/office/2006/metadata/properties" xmlns:ns2="ca727707-ab11-4b94-b0b7-206df9cff3f4" xmlns:ns3="bea16b7b-8efb-409d-b4ad-ef8f20fe8c3d" targetNamespace="http://schemas.microsoft.com/office/2006/metadata/properties" ma:root="true" ma:fieldsID="131f72b367200388ebe91a6cee673f4c" ns2:_="" ns3:_="">
    <xsd:import namespace="ca727707-ab11-4b94-b0b7-206df9cff3f4"/>
    <xsd:import namespace="bea16b7b-8efb-409d-b4ad-ef8f20fe8c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727707-ab11-4b94-b0b7-206df9cff3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5c42cbc-5a73-46c4-877a-e8c1a853595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a16b7b-8efb-409d-b4ad-ef8f20fe8c3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2abb94b-8cf0-4b95-9f9d-733e46468bac}" ma:internalName="TaxCatchAll" ma:showField="CatchAllData" ma:web="bea16b7b-8efb-409d-b4ad-ef8f20fe8c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a727707-ab11-4b94-b0b7-206df9cff3f4">
      <Terms xmlns="http://schemas.microsoft.com/office/infopath/2007/PartnerControls"/>
    </lcf76f155ced4ddcb4097134ff3c332f>
    <TaxCatchAll xmlns="bea16b7b-8efb-409d-b4ad-ef8f20fe8c3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5AD015-47C7-4C35-802E-33C55A660C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727707-ab11-4b94-b0b7-206df9cff3f4"/>
    <ds:schemaRef ds:uri="bea16b7b-8efb-409d-b4ad-ef8f20fe8c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1747F2-862B-4F57-8A32-90FB5768F22C}">
  <ds:schemaRefs>
    <ds:schemaRef ds:uri="http://schemas.microsoft.com/office/2006/metadata/properties"/>
    <ds:schemaRef ds:uri="http://schemas.microsoft.com/office/infopath/2007/PartnerControls"/>
    <ds:schemaRef ds:uri="ca727707-ab11-4b94-b0b7-206df9cff3f4"/>
    <ds:schemaRef ds:uri="bea16b7b-8efb-409d-b4ad-ef8f20fe8c3d"/>
  </ds:schemaRefs>
</ds:datastoreItem>
</file>

<file path=customXml/itemProps3.xml><?xml version="1.0" encoding="utf-8"?>
<ds:datastoreItem xmlns:ds="http://schemas.openxmlformats.org/officeDocument/2006/customXml" ds:itemID="{111BC69F-04DA-4763-A501-E971308BEE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675</TotalTime>
  <Words>1489</Words>
  <Application>Microsoft Office PowerPoint</Application>
  <PresentationFormat>Widescreen</PresentationFormat>
  <Paragraphs>184</Paragraphs>
  <Slides>10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Century Gothic</vt:lpstr>
      <vt:lpstr>Symbol</vt:lpstr>
      <vt:lpstr>Times New Roman</vt:lpstr>
      <vt:lpstr>Wingdings</vt:lpstr>
      <vt:lpstr>Office Theme</vt:lpstr>
      <vt:lpstr>Area Board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Hobman, Natalie</dc:creator>
  <cp:lastModifiedBy>Barry Reed</cp:lastModifiedBy>
  <cp:revision>53</cp:revision>
  <dcterms:created xsi:type="dcterms:W3CDTF">2022-06-28T13:11:00Z</dcterms:created>
  <dcterms:modified xsi:type="dcterms:W3CDTF">2022-08-12T12:11:23Z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4bb7e4d-af03-44b3-94ae-136b4d364336_Enabled">
    <vt:lpwstr>true</vt:lpwstr>
  </property>
  <property fmtid="{D5CDD505-2E9C-101B-9397-08002B2CF9AE}" pid="3" name="MSIP_Label_b4bb7e4d-af03-44b3-94ae-136b4d364336_SetDate">
    <vt:lpwstr>2022-06-28T13:11:00Z</vt:lpwstr>
  </property>
  <property fmtid="{D5CDD505-2E9C-101B-9397-08002B2CF9AE}" pid="4" name="MSIP_Label_b4bb7e4d-af03-44b3-94ae-136b4d364336_Method">
    <vt:lpwstr>Standard</vt:lpwstr>
  </property>
  <property fmtid="{D5CDD505-2E9C-101B-9397-08002B2CF9AE}" pid="5" name="MSIP_Label_b4bb7e4d-af03-44b3-94ae-136b4d364336_Name">
    <vt:lpwstr>OFFICIAL</vt:lpwstr>
  </property>
  <property fmtid="{D5CDD505-2E9C-101B-9397-08002B2CF9AE}" pid="6" name="MSIP_Label_b4bb7e4d-af03-44b3-94ae-136b4d364336_SiteId">
    <vt:lpwstr>4e5729cf-852d-4510-9212-51157ca27e3e</vt:lpwstr>
  </property>
  <property fmtid="{D5CDD505-2E9C-101B-9397-08002B2CF9AE}" pid="7" name="MSIP_Label_b4bb7e4d-af03-44b3-94ae-136b4d364336_ActionId">
    <vt:lpwstr>ed9d1ed5-e999-415d-90eb-a34e6e8d7dfd</vt:lpwstr>
  </property>
  <property fmtid="{D5CDD505-2E9C-101B-9397-08002B2CF9AE}" pid="8" name="MSIP_Label_b4bb7e4d-af03-44b3-94ae-136b4d364336_ContentBits">
    <vt:lpwstr>0</vt:lpwstr>
  </property>
  <property fmtid="{D5CDD505-2E9C-101B-9397-08002B2CF9AE}" pid="9" name="ContentTypeId">
    <vt:lpwstr>0x010100BE49681E4F2EAB4597AF518BB9E1614C</vt:lpwstr>
  </property>
</Properties>
</file>